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08" r:id="rId35"/>
    <p:sldId id="296" r:id="rId36"/>
    <p:sldId id="297" r:id="rId37"/>
    <p:sldId id="298" r:id="rId38"/>
    <p:sldId id="299" r:id="rId39"/>
    <p:sldId id="309" r:id="rId40"/>
    <p:sldId id="310" r:id="rId41"/>
    <p:sldId id="318" r:id="rId42"/>
    <p:sldId id="313" r:id="rId43"/>
    <p:sldId id="316" r:id="rId44"/>
    <p:sldId id="315" r:id="rId45"/>
    <p:sldId id="317" r:id="rId46"/>
    <p:sldId id="314" r:id="rId47"/>
    <p:sldId id="320" r:id="rId48"/>
    <p:sldId id="404" r:id="rId49"/>
    <p:sldId id="405" r:id="rId50"/>
    <p:sldId id="406" r:id="rId51"/>
    <p:sldId id="339" r:id="rId52"/>
    <p:sldId id="341" r:id="rId53"/>
    <p:sldId id="407" r:id="rId54"/>
    <p:sldId id="334" r:id="rId55"/>
    <p:sldId id="408" r:id="rId56"/>
    <p:sldId id="336" r:id="rId57"/>
    <p:sldId id="409" r:id="rId58"/>
    <p:sldId id="410" r:id="rId59"/>
    <p:sldId id="411" r:id="rId60"/>
    <p:sldId id="412" r:id="rId61"/>
    <p:sldId id="413" r:id="rId62"/>
    <p:sldId id="41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747"/>
    <p:restoredTop sz="95820"/>
  </p:normalViewPr>
  <p:slideViewPr>
    <p:cSldViewPr snapToGrid="0">
      <p:cViewPr varScale="1">
        <p:scale>
          <a:sx n="55" d="100"/>
          <a:sy n="55" d="100"/>
        </p:scale>
        <p:origin x="208" y="1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2E38-25C5-833F-B0CA-5A0DD813F3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C318447-E53E-3CC5-80EB-E0CF075637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73B1FF9-B6A5-C19C-EA72-C44663FFCB11}"/>
              </a:ext>
            </a:extLst>
          </p:cNvPr>
          <p:cNvSpPr>
            <a:spLocks noGrp="1"/>
          </p:cNvSpPr>
          <p:nvPr>
            <p:ph type="dt" sz="half" idx="10"/>
          </p:nvPr>
        </p:nvSpPr>
        <p:spPr/>
        <p:txBody>
          <a:bodyPr/>
          <a:lstStyle/>
          <a:p>
            <a:fld id="{2FB50004-2D0A-8D44-B096-EB28FEDE94AB}" type="datetimeFigureOut">
              <a:rPr lang="en-US" smtClean="0"/>
              <a:t>10/12/23</a:t>
            </a:fld>
            <a:endParaRPr lang="en-US"/>
          </a:p>
        </p:txBody>
      </p:sp>
      <p:sp>
        <p:nvSpPr>
          <p:cNvPr id="5" name="Footer Placeholder 4">
            <a:extLst>
              <a:ext uri="{FF2B5EF4-FFF2-40B4-BE49-F238E27FC236}">
                <a16:creationId xmlns:a16="http://schemas.microsoft.com/office/drawing/2014/main" id="{3816156E-F216-2A7B-FF8B-53F24D69A4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70660-4C30-B9DB-27D6-0083024B0FF0}"/>
              </a:ext>
            </a:extLst>
          </p:cNvPr>
          <p:cNvSpPr>
            <a:spLocks noGrp="1"/>
          </p:cNvSpPr>
          <p:nvPr>
            <p:ph type="sldNum" sz="quarter" idx="12"/>
          </p:nvPr>
        </p:nvSpPr>
        <p:spPr/>
        <p:txBody>
          <a:bodyPr/>
          <a:lstStyle/>
          <a:p>
            <a:fld id="{FF5BEAA2-4E97-E747-99A6-020132AE3FF7}" type="slidenum">
              <a:rPr lang="en-US" smtClean="0"/>
              <a:t>‹#›</a:t>
            </a:fld>
            <a:endParaRPr lang="en-US"/>
          </a:p>
        </p:txBody>
      </p:sp>
    </p:spTree>
    <p:extLst>
      <p:ext uri="{BB962C8B-B14F-4D97-AF65-F5344CB8AC3E}">
        <p14:creationId xmlns:p14="http://schemas.microsoft.com/office/powerpoint/2010/main" val="140538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E3E6-15B1-E104-B30F-88AF6FFF466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957EFEA-159E-37E5-A514-31B43DB7BB3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AD926B-2FA9-4E47-7977-6D1117AE76CE}"/>
              </a:ext>
            </a:extLst>
          </p:cNvPr>
          <p:cNvSpPr>
            <a:spLocks noGrp="1"/>
          </p:cNvSpPr>
          <p:nvPr>
            <p:ph type="dt" sz="half" idx="10"/>
          </p:nvPr>
        </p:nvSpPr>
        <p:spPr/>
        <p:txBody>
          <a:bodyPr/>
          <a:lstStyle/>
          <a:p>
            <a:fld id="{2FB50004-2D0A-8D44-B096-EB28FEDE94AB}" type="datetimeFigureOut">
              <a:rPr lang="en-US" smtClean="0"/>
              <a:t>10/12/23</a:t>
            </a:fld>
            <a:endParaRPr lang="en-US"/>
          </a:p>
        </p:txBody>
      </p:sp>
      <p:sp>
        <p:nvSpPr>
          <p:cNvPr id="5" name="Footer Placeholder 4">
            <a:extLst>
              <a:ext uri="{FF2B5EF4-FFF2-40B4-BE49-F238E27FC236}">
                <a16:creationId xmlns:a16="http://schemas.microsoft.com/office/drawing/2014/main" id="{A7EF14E6-F359-F4C1-124C-CC2BC09E1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EE3BA-EAFE-EE1E-8669-E91F80CD275C}"/>
              </a:ext>
            </a:extLst>
          </p:cNvPr>
          <p:cNvSpPr>
            <a:spLocks noGrp="1"/>
          </p:cNvSpPr>
          <p:nvPr>
            <p:ph type="sldNum" sz="quarter" idx="12"/>
          </p:nvPr>
        </p:nvSpPr>
        <p:spPr/>
        <p:txBody>
          <a:bodyPr/>
          <a:lstStyle/>
          <a:p>
            <a:fld id="{FF5BEAA2-4E97-E747-99A6-020132AE3FF7}" type="slidenum">
              <a:rPr lang="en-US" smtClean="0"/>
              <a:t>‹#›</a:t>
            </a:fld>
            <a:endParaRPr lang="en-US"/>
          </a:p>
        </p:txBody>
      </p:sp>
    </p:spTree>
    <p:extLst>
      <p:ext uri="{BB962C8B-B14F-4D97-AF65-F5344CB8AC3E}">
        <p14:creationId xmlns:p14="http://schemas.microsoft.com/office/powerpoint/2010/main" val="851183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B91745-36F7-D0C2-7E6A-3CB515ED4AE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3169BA-DFBD-AA6C-480D-12F913B67D3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B153AA-B8AE-1CCB-979F-B6F47904AB18}"/>
              </a:ext>
            </a:extLst>
          </p:cNvPr>
          <p:cNvSpPr>
            <a:spLocks noGrp="1"/>
          </p:cNvSpPr>
          <p:nvPr>
            <p:ph type="dt" sz="half" idx="10"/>
          </p:nvPr>
        </p:nvSpPr>
        <p:spPr/>
        <p:txBody>
          <a:bodyPr/>
          <a:lstStyle/>
          <a:p>
            <a:fld id="{2FB50004-2D0A-8D44-B096-EB28FEDE94AB}" type="datetimeFigureOut">
              <a:rPr lang="en-US" smtClean="0"/>
              <a:t>10/12/23</a:t>
            </a:fld>
            <a:endParaRPr lang="en-US"/>
          </a:p>
        </p:txBody>
      </p:sp>
      <p:sp>
        <p:nvSpPr>
          <p:cNvPr id="5" name="Footer Placeholder 4">
            <a:extLst>
              <a:ext uri="{FF2B5EF4-FFF2-40B4-BE49-F238E27FC236}">
                <a16:creationId xmlns:a16="http://schemas.microsoft.com/office/drawing/2014/main" id="{1586C1ED-8727-9FCA-DD1F-D8B3898E46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E04A2-9454-D063-94CC-6DD4A582E228}"/>
              </a:ext>
            </a:extLst>
          </p:cNvPr>
          <p:cNvSpPr>
            <a:spLocks noGrp="1"/>
          </p:cNvSpPr>
          <p:nvPr>
            <p:ph type="sldNum" sz="quarter" idx="12"/>
          </p:nvPr>
        </p:nvSpPr>
        <p:spPr/>
        <p:txBody>
          <a:bodyPr/>
          <a:lstStyle/>
          <a:p>
            <a:fld id="{FF5BEAA2-4E97-E747-99A6-020132AE3FF7}" type="slidenum">
              <a:rPr lang="en-US" smtClean="0"/>
              <a:t>‹#›</a:t>
            </a:fld>
            <a:endParaRPr lang="en-US"/>
          </a:p>
        </p:txBody>
      </p:sp>
    </p:spTree>
    <p:extLst>
      <p:ext uri="{BB962C8B-B14F-4D97-AF65-F5344CB8AC3E}">
        <p14:creationId xmlns:p14="http://schemas.microsoft.com/office/powerpoint/2010/main" val="276946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86A0-739D-20CC-F820-153168BAF028}"/>
              </a:ext>
            </a:extLst>
          </p:cNvPr>
          <p:cNvSpPr>
            <a:spLocks noGrp="1"/>
          </p:cNvSpPr>
          <p:nvPr>
            <p:ph type="title"/>
          </p:nvPr>
        </p:nvSpPr>
        <p:spPr>
          <a:xfrm>
            <a:off x="1422400" y="304801"/>
            <a:ext cx="10058400" cy="1431925"/>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A96C250-F008-9703-56AC-A28E7D10B955}"/>
              </a:ext>
            </a:extLst>
          </p:cNvPr>
          <p:cNvSpPr>
            <a:spLocks noGrp="1"/>
          </p:cNvSpPr>
          <p:nvPr>
            <p:ph type="body" sz="half" idx="1"/>
          </p:nvPr>
        </p:nvSpPr>
        <p:spPr>
          <a:xfrm>
            <a:off x="1422400" y="1981200"/>
            <a:ext cx="49276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46C420F-3B54-9078-0C65-171971A353C6}"/>
              </a:ext>
            </a:extLst>
          </p:cNvPr>
          <p:cNvSpPr>
            <a:spLocks noGrp="1"/>
          </p:cNvSpPr>
          <p:nvPr>
            <p:ph sz="half" idx="2"/>
          </p:nvPr>
        </p:nvSpPr>
        <p:spPr>
          <a:xfrm>
            <a:off x="6553200" y="1981200"/>
            <a:ext cx="49276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B14D2BB-0644-0D0E-FF2E-8E3AC7613B3B}"/>
              </a:ext>
            </a:extLst>
          </p:cNvPr>
          <p:cNvSpPr>
            <a:spLocks noGrp="1"/>
          </p:cNvSpPr>
          <p:nvPr>
            <p:ph type="dt" sz="half" idx="10"/>
          </p:nvPr>
        </p:nvSpPr>
        <p:spPr>
          <a:xfrm>
            <a:off x="1422400" y="6248400"/>
            <a:ext cx="2540000" cy="457200"/>
          </a:xfrm>
        </p:spPr>
        <p:txBody>
          <a:bodyPr/>
          <a:lstStyle>
            <a:lvl1pPr>
              <a:defRPr/>
            </a:lvl1pPr>
          </a:lstStyle>
          <a:p>
            <a:r>
              <a:rPr lang="en-US" altLang="en-US"/>
              <a:t>© Jude Shavlik 2006,</a:t>
            </a:r>
          </a:p>
          <a:p>
            <a:r>
              <a:rPr lang="en-US" altLang="en-US"/>
              <a:t>    David Page 2007</a:t>
            </a:r>
          </a:p>
        </p:txBody>
      </p:sp>
      <p:sp>
        <p:nvSpPr>
          <p:cNvPr id="6" name="Footer Placeholder 5">
            <a:extLst>
              <a:ext uri="{FF2B5EF4-FFF2-40B4-BE49-F238E27FC236}">
                <a16:creationId xmlns:a16="http://schemas.microsoft.com/office/drawing/2014/main" id="{7FB69419-2C46-D33A-83D4-282F1065BEFB}"/>
              </a:ext>
            </a:extLst>
          </p:cNvPr>
          <p:cNvSpPr>
            <a:spLocks noGrp="1"/>
          </p:cNvSpPr>
          <p:nvPr>
            <p:ph type="ftr" sz="quarter" idx="11"/>
          </p:nvPr>
        </p:nvSpPr>
        <p:spPr>
          <a:xfrm>
            <a:off x="4572000" y="6248400"/>
            <a:ext cx="3860800" cy="457200"/>
          </a:xfrm>
        </p:spPr>
        <p:txBody>
          <a:bodyPr/>
          <a:lstStyle>
            <a:lvl1pPr>
              <a:defRPr/>
            </a:lvl1pPr>
          </a:lstStyle>
          <a:p>
            <a:r>
              <a:rPr lang="en-US" altLang="en-US"/>
              <a:t>CS 760 – Machine Learning (UW-Madison)</a:t>
            </a:r>
          </a:p>
        </p:txBody>
      </p:sp>
      <p:sp>
        <p:nvSpPr>
          <p:cNvPr id="7" name="Slide Number Placeholder 6">
            <a:extLst>
              <a:ext uri="{FF2B5EF4-FFF2-40B4-BE49-F238E27FC236}">
                <a16:creationId xmlns:a16="http://schemas.microsoft.com/office/drawing/2014/main" id="{37CBD450-09EB-37D8-0C9E-CAF738BEFAB6}"/>
              </a:ext>
            </a:extLst>
          </p:cNvPr>
          <p:cNvSpPr>
            <a:spLocks noGrp="1"/>
          </p:cNvSpPr>
          <p:nvPr>
            <p:ph type="sldNum" sz="quarter" idx="12"/>
          </p:nvPr>
        </p:nvSpPr>
        <p:spPr>
          <a:xfrm>
            <a:off x="8940800" y="6248400"/>
            <a:ext cx="2540000" cy="457200"/>
          </a:xfrm>
        </p:spPr>
        <p:txBody>
          <a:bodyPr/>
          <a:lstStyle>
            <a:lvl1pPr>
              <a:defRPr/>
            </a:lvl1pPr>
          </a:lstStyle>
          <a:p>
            <a:r>
              <a:rPr lang="en-US" altLang="en-US"/>
              <a:t>RL Lecture, Slide </a:t>
            </a:r>
            <a:fld id="{4CD8533B-6744-8340-AE97-8ADB78AAB901}" type="slidenum">
              <a:rPr lang="en-US" altLang="en-US"/>
              <a:pPr/>
              <a:t>‹#›</a:t>
            </a:fld>
            <a:endParaRPr lang="en-US" altLang="en-US"/>
          </a:p>
        </p:txBody>
      </p:sp>
    </p:spTree>
    <p:extLst>
      <p:ext uri="{BB962C8B-B14F-4D97-AF65-F5344CB8AC3E}">
        <p14:creationId xmlns:p14="http://schemas.microsoft.com/office/powerpoint/2010/main" val="3596012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CE37A-1988-6A84-6A8F-678FFB8AFCB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185B946-E09D-48B0-C7DA-553E5C56AAE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76DA86-17DA-FA82-ED55-51ACAD274DB3}"/>
              </a:ext>
            </a:extLst>
          </p:cNvPr>
          <p:cNvSpPr>
            <a:spLocks noGrp="1"/>
          </p:cNvSpPr>
          <p:nvPr>
            <p:ph type="dt" sz="half" idx="10"/>
          </p:nvPr>
        </p:nvSpPr>
        <p:spPr/>
        <p:txBody>
          <a:bodyPr/>
          <a:lstStyle/>
          <a:p>
            <a:fld id="{2FB50004-2D0A-8D44-B096-EB28FEDE94AB}" type="datetimeFigureOut">
              <a:rPr lang="en-US" smtClean="0"/>
              <a:t>10/12/23</a:t>
            </a:fld>
            <a:endParaRPr lang="en-US"/>
          </a:p>
        </p:txBody>
      </p:sp>
      <p:sp>
        <p:nvSpPr>
          <p:cNvPr id="5" name="Footer Placeholder 4">
            <a:extLst>
              <a:ext uri="{FF2B5EF4-FFF2-40B4-BE49-F238E27FC236}">
                <a16:creationId xmlns:a16="http://schemas.microsoft.com/office/drawing/2014/main" id="{91D4ED1C-B517-E906-703F-DBB52B1F3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A79DAC-4DB8-0394-2177-DC1628557E01}"/>
              </a:ext>
            </a:extLst>
          </p:cNvPr>
          <p:cNvSpPr>
            <a:spLocks noGrp="1"/>
          </p:cNvSpPr>
          <p:nvPr>
            <p:ph type="sldNum" sz="quarter" idx="12"/>
          </p:nvPr>
        </p:nvSpPr>
        <p:spPr/>
        <p:txBody>
          <a:bodyPr/>
          <a:lstStyle/>
          <a:p>
            <a:fld id="{FF5BEAA2-4E97-E747-99A6-020132AE3FF7}" type="slidenum">
              <a:rPr lang="en-US" smtClean="0"/>
              <a:t>‹#›</a:t>
            </a:fld>
            <a:endParaRPr lang="en-US"/>
          </a:p>
        </p:txBody>
      </p:sp>
    </p:spTree>
    <p:extLst>
      <p:ext uri="{BB962C8B-B14F-4D97-AF65-F5344CB8AC3E}">
        <p14:creationId xmlns:p14="http://schemas.microsoft.com/office/powerpoint/2010/main" val="2680004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1698-E2BD-9D70-D347-95B74C4EC47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94B85FC-8FC0-3B29-C6AF-1BB4552497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E6B9D0-A4A6-E429-2400-A7F1917FF693}"/>
              </a:ext>
            </a:extLst>
          </p:cNvPr>
          <p:cNvSpPr>
            <a:spLocks noGrp="1"/>
          </p:cNvSpPr>
          <p:nvPr>
            <p:ph type="dt" sz="half" idx="10"/>
          </p:nvPr>
        </p:nvSpPr>
        <p:spPr/>
        <p:txBody>
          <a:bodyPr/>
          <a:lstStyle/>
          <a:p>
            <a:fld id="{2FB50004-2D0A-8D44-B096-EB28FEDE94AB}" type="datetimeFigureOut">
              <a:rPr lang="en-US" smtClean="0"/>
              <a:t>10/12/23</a:t>
            </a:fld>
            <a:endParaRPr lang="en-US"/>
          </a:p>
        </p:txBody>
      </p:sp>
      <p:sp>
        <p:nvSpPr>
          <p:cNvPr id="5" name="Footer Placeholder 4">
            <a:extLst>
              <a:ext uri="{FF2B5EF4-FFF2-40B4-BE49-F238E27FC236}">
                <a16:creationId xmlns:a16="http://schemas.microsoft.com/office/drawing/2014/main" id="{8524ADBD-A129-3A80-86C0-1846F451A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492D9-B731-3D2E-752E-212F02A6C0B2}"/>
              </a:ext>
            </a:extLst>
          </p:cNvPr>
          <p:cNvSpPr>
            <a:spLocks noGrp="1"/>
          </p:cNvSpPr>
          <p:nvPr>
            <p:ph type="sldNum" sz="quarter" idx="12"/>
          </p:nvPr>
        </p:nvSpPr>
        <p:spPr/>
        <p:txBody>
          <a:bodyPr/>
          <a:lstStyle/>
          <a:p>
            <a:fld id="{FF5BEAA2-4E97-E747-99A6-020132AE3FF7}" type="slidenum">
              <a:rPr lang="en-US" smtClean="0"/>
              <a:t>‹#›</a:t>
            </a:fld>
            <a:endParaRPr lang="en-US"/>
          </a:p>
        </p:txBody>
      </p:sp>
    </p:spTree>
    <p:extLst>
      <p:ext uri="{BB962C8B-B14F-4D97-AF65-F5344CB8AC3E}">
        <p14:creationId xmlns:p14="http://schemas.microsoft.com/office/powerpoint/2010/main" val="236746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0D6A-181B-C726-5201-524E3A7A61E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4C3A0E6-0603-F32B-EF16-A726282393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8A07BA5-B3DF-8842-88B1-CEEEFFDB78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D4EA3F3-6C22-7E15-ED5F-76FC4F24BD84}"/>
              </a:ext>
            </a:extLst>
          </p:cNvPr>
          <p:cNvSpPr>
            <a:spLocks noGrp="1"/>
          </p:cNvSpPr>
          <p:nvPr>
            <p:ph type="dt" sz="half" idx="10"/>
          </p:nvPr>
        </p:nvSpPr>
        <p:spPr/>
        <p:txBody>
          <a:bodyPr/>
          <a:lstStyle/>
          <a:p>
            <a:fld id="{2FB50004-2D0A-8D44-B096-EB28FEDE94AB}" type="datetimeFigureOut">
              <a:rPr lang="en-US" smtClean="0"/>
              <a:t>10/12/23</a:t>
            </a:fld>
            <a:endParaRPr lang="en-US"/>
          </a:p>
        </p:txBody>
      </p:sp>
      <p:sp>
        <p:nvSpPr>
          <p:cNvPr id="6" name="Footer Placeholder 5">
            <a:extLst>
              <a:ext uri="{FF2B5EF4-FFF2-40B4-BE49-F238E27FC236}">
                <a16:creationId xmlns:a16="http://schemas.microsoft.com/office/drawing/2014/main" id="{4A7B121A-EDC9-90F6-0FAD-05F49CD7F4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D2C790-3682-0482-BAD0-D984B143EE7A}"/>
              </a:ext>
            </a:extLst>
          </p:cNvPr>
          <p:cNvSpPr>
            <a:spLocks noGrp="1"/>
          </p:cNvSpPr>
          <p:nvPr>
            <p:ph type="sldNum" sz="quarter" idx="12"/>
          </p:nvPr>
        </p:nvSpPr>
        <p:spPr/>
        <p:txBody>
          <a:bodyPr/>
          <a:lstStyle/>
          <a:p>
            <a:fld id="{FF5BEAA2-4E97-E747-99A6-020132AE3FF7}" type="slidenum">
              <a:rPr lang="en-US" smtClean="0"/>
              <a:t>‹#›</a:t>
            </a:fld>
            <a:endParaRPr lang="en-US"/>
          </a:p>
        </p:txBody>
      </p:sp>
    </p:spTree>
    <p:extLst>
      <p:ext uri="{BB962C8B-B14F-4D97-AF65-F5344CB8AC3E}">
        <p14:creationId xmlns:p14="http://schemas.microsoft.com/office/powerpoint/2010/main" val="237564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E511-ED71-53CC-8A98-FC64EF9791E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1EA9EFB-FEEB-A1FC-E70C-946C195A6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7224635-A452-5CCF-55BD-139330E7FE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8CE49EB-9FBC-14C6-9C3C-6A172D47B0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12F3DCF-4EA0-6751-5BD7-80B3210AE53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D66A502-4803-E739-18F8-0D6062766AE9}"/>
              </a:ext>
            </a:extLst>
          </p:cNvPr>
          <p:cNvSpPr>
            <a:spLocks noGrp="1"/>
          </p:cNvSpPr>
          <p:nvPr>
            <p:ph type="dt" sz="half" idx="10"/>
          </p:nvPr>
        </p:nvSpPr>
        <p:spPr/>
        <p:txBody>
          <a:bodyPr/>
          <a:lstStyle/>
          <a:p>
            <a:fld id="{2FB50004-2D0A-8D44-B096-EB28FEDE94AB}" type="datetimeFigureOut">
              <a:rPr lang="en-US" smtClean="0"/>
              <a:t>10/12/23</a:t>
            </a:fld>
            <a:endParaRPr lang="en-US"/>
          </a:p>
        </p:txBody>
      </p:sp>
      <p:sp>
        <p:nvSpPr>
          <p:cNvPr id="8" name="Footer Placeholder 7">
            <a:extLst>
              <a:ext uri="{FF2B5EF4-FFF2-40B4-BE49-F238E27FC236}">
                <a16:creationId xmlns:a16="http://schemas.microsoft.com/office/drawing/2014/main" id="{8FE34D81-3DAF-E268-1FC8-947264C7A1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35433A-9C97-9272-1D3C-41866511587B}"/>
              </a:ext>
            </a:extLst>
          </p:cNvPr>
          <p:cNvSpPr>
            <a:spLocks noGrp="1"/>
          </p:cNvSpPr>
          <p:nvPr>
            <p:ph type="sldNum" sz="quarter" idx="12"/>
          </p:nvPr>
        </p:nvSpPr>
        <p:spPr/>
        <p:txBody>
          <a:bodyPr/>
          <a:lstStyle/>
          <a:p>
            <a:fld id="{FF5BEAA2-4E97-E747-99A6-020132AE3FF7}" type="slidenum">
              <a:rPr lang="en-US" smtClean="0"/>
              <a:t>‹#›</a:t>
            </a:fld>
            <a:endParaRPr lang="en-US"/>
          </a:p>
        </p:txBody>
      </p:sp>
    </p:spTree>
    <p:extLst>
      <p:ext uri="{BB962C8B-B14F-4D97-AF65-F5344CB8AC3E}">
        <p14:creationId xmlns:p14="http://schemas.microsoft.com/office/powerpoint/2010/main" val="347723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31DB-4E36-ACB0-E11C-30800907EDF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F4302AC-C926-8151-96B4-34D14678B7A9}"/>
              </a:ext>
            </a:extLst>
          </p:cNvPr>
          <p:cNvSpPr>
            <a:spLocks noGrp="1"/>
          </p:cNvSpPr>
          <p:nvPr>
            <p:ph type="dt" sz="half" idx="10"/>
          </p:nvPr>
        </p:nvSpPr>
        <p:spPr/>
        <p:txBody>
          <a:bodyPr/>
          <a:lstStyle/>
          <a:p>
            <a:fld id="{2FB50004-2D0A-8D44-B096-EB28FEDE94AB}" type="datetimeFigureOut">
              <a:rPr lang="en-US" smtClean="0"/>
              <a:t>10/12/23</a:t>
            </a:fld>
            <a:endParaRPr lang="en-US"/>
          </a:p>
        </p:txBody>
      </p:sp>
      <p:sp>
        <p:nvSpPr>
          <p:cNvPr id="4" name="Footer Placeholder 3">
            <a:extLst>
              <a:ext uri="{FF2B5EF4-FFF2-40B4-BE49-F238E27FC236}">
                <a16:creationId xmlns:a16="http://schemas.microsoft.com/office/drawing/2014/main" id="{1B293831-1BA6-0A14-EF61-8FC1D6989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49B561-4E64-3284-15B9-93B45C861C9B}"/>
              </a:ext>
            </a:extLst>
          </p:cNvPr>
          <p:cNvSpPr>
            <a:spLocks noGrp="1"/>
          </p:cNvSpPr>
          <p:nvPr>
            <p:ph type="sldNum" sz="quarter" idx="12"/>
          </p:nvPr>
        </p:nvSpPr>
        <p:spPr/>
        <p:txBody>
          <a:bodyPr/>
          <a:lstStyle/>
          <a:p>
            <a:fld id="{FF5BEAA2-4E97-E747-99A6-020132AE3FF7}" type="slidenum">
              <a:rPr lang="en-US" smtClean="0"/>
              <a:t>‹#›</a:t>
            </a:fld>
            <a:endParaRPr lang="en-US"/>
          </a:p>
        </p:txBody>
      </p:sp>
    </p:spTree>
    <p:extLst>
      <p:ext uri="{BB962C8B-B14F-4D97-AF65-F5344CB8AC3E}">
        <p14:creationId xmlns:p14="http://schemas.microsoft.com/office/powerpoint/2010/main" val="103608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FE0FCE-25ED-674E-A466-669E09AE9F37}"/>
              </a:ext>
            </a:extLst>
          </p:cNvPr>
          <p:cNvSpPr>
            <a:spLocks noGrp="1"/>
          </p:cNvSpPr>
          <p:nvPr>
            <p:ph type="dt" sz="half" idx="10"/>
          </p:nvPr>
        </p:nvSpPr>
        <p:spPr/>
        <p:txBody>
          <a:bodyPr/>
          <a:lstStyle/>
          <a:p>
            <a:fld id="{2FB50004-2D0A-8D44-B096-EB28FEDE94AB}" type="datetimeFigureOut">
              <a:rPr lang="en-US" smtClean="0"/>
              <a:t>10/12/23</a:t>
            </a:fld>
            <a:endParaRPr lang="en-US"/>
          </a:p>
        </p:txBody>
      </p:sp>
      <p:sp>
        <p:nvSpPr>
          <p:cNvPr id="3" name="Footer Placeholder 2">
            <a:extLst>
              <a:ext uri="{FF2B5EF4-FFF2-40B4-BE49-F238E27FC236}">
                <a16:creationId xmlns:a16="http://schemas.microsoft.com/office/drawing/2014/main" id="{2054BB46-36A7-6222-2E6D-58606D0DC0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DCA17C-8794-017E-9128-438D201C8C3B}"/>
              </a:ext>
            </a:extLst>
          </p:cNvPr>
          <p:cNvSpPr>
            <a:spLocks noGrp="1"/>
          </p:cNvSpPr>
          <p:nvPr>
            <p:ph type="sldNum" sz="quarter" idx="12"/>
          </p:nvPr>
        </p:nvSpPr>
        <p:spPr/>
        <p:txBody>
          <a:bodyPr/>
          <a:lstStyle/>
          <a:p>
            <a:fld id="{FF5BEAA2-4E97-E747-99A6-020132AE3FF7}" type="slidenum">
              <a:rPr lang="en-US" smtClean="0"/>
              <a:t>‹#›</a:t>
            </a:fld>
            <a:endParaRPr lang="en-US"/>
          </a:p>
        </p:txBody>
      </p:sp>
    </p:spTree>
    <p:extLst>
      <p:ext uri="{BB962C8B-B14F-4D97-AF65-F5344CB8AC3E}">
        <p14:creationId xmlns:p14="http://schemas.microsoft.com/office/powerpoint/2010/main" val="212900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62D03-189F-B699-2D86-A0718CE911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69872AE-7CAA-F085-68EF-64F37088C4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2E77B48-78B9-3241-75D5-BF05E34C0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D1F6B7-2D3C-9B93-3635-E7375E64D48B}"/>
              </a:ext>
            </a:extLst>
          </p:cNvPr>
          <p:cNvSpPr>
            <a:spLocks noGrp="1"/>
          </p:cNvSpPr>
          <p:nvPr>
            <p:ph type="dt" sz="half" idx="10"/>
          </p:nvPr>
        </p:nvSpPr>
        <p:spPr/>
        <p:txBody>
          <a:bodyPr/>
          <a:lstStyle/>
          <a:p>
            <a:fld id="{2FB50004-2D0A-8D44-B096-EB28FEDE94AB}" type="datetimeFigureOut">
              <a:rPr lang="en-US" smtClean="0"/>
              <a:t>10/12/23</a:t>
            </a:fld>
            <a:endParaRPr lang="en-US"/>
          </a:p>
        </p:txBody>
      </p:sp>
      <p:sp>
        <p:nvSpPr>
          <p:cNvPr id="6" name="Footer Placeholder 5">
            <a:extLst>
              <a:ext uri="{FF2B5EF4-FFF2-40B4-BE49-F238E27FC236}">
                <a16:creationId xmlns:a16="http://schemas.microsoft.com/office/drawing/2014/main" id="{F38175C9-40DE-E5AD-235A-0DD740379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AAC81E-14EC-3FE9-F3BA-C6CAB4820B09}"/>
              </a:ext>
            </a:extLst>
          </p:cNvPr>
          <p:cNvSpPr>
            <a:spLocks noGrp="1"/>
          </p:cNvSpPr>
          <p:nvPr>
            <p:ph type="sldNum" sz="quarter" idx="12"/>
          </p:nvPr>
        </p:nvSpPr>
        <p:spPr/>
        <p:txBody>
          <a:bodyPr/>
          <a:lstStyle/>
          <a:p>
            <a:fld id="{FF5BEAA2-4E97-E747-99A6-020132AE3FF7}" type="slidenum">
              <a:rPr lang="en-US" smtClean="0"/>
              <a:t>‹#›</a:t>
            </a:fld>
            <a:endParaRPr lang="en-US"/>
          </a:p>
        </p:txBody>
      </p:sp>
    </p:spTree>
    <p:extLst>
      <p:ext uri="{BB962C8B-B14F-4D97-AF65-F5344CB8AC3E}">
        <p14:creationId xmlns:p14="http://schemas.microsoft.com/office/powerpoint/2010/main" val="2997059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5ABCF-5118-13B6-AC01-A84F4F2CE8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6165C36-4FCF-25AF-448B-E822D585ED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84A47A-E812-8B78-316C-E71449019F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71BA50-CF1D-CE69-CFB7-81DA20AB1465}"/>
              </a:ext>
            </a:extLst>
          </p:cNvPr>
          <p:cNvSpPr>
            <a:spLocks noGrp="1"/>
          </p:cNvSpPr>
          <p:nvPr>
            <p:ph type="dt" sz="half" idx="10"/>
          </p:nvPr>
        </p:nvSpPr>
        <p:spPr/>
        <p:txBody>
          <a:bodyPr/>
          <a:lstStyle/>
          <a:p>
            <a:fld id="{2FB50004-2D0A-8D44-B096-EB28FEDE94AB}" type="datetimeFigureOut">
              <a:rPr lang="en-US" smtClean="0"/>
              <a:t>10/12/23</a:t>
            </a:fld>
            <a:endParaRPr lang="en-US"/>
          </a:p>
        </p:txBody>
      </p:sp>
      <p:sp>
        <p:nvSpPr>
          <p:cNvPr id="6" name="Footer Placeholder 5">
            <a:extLst>
              <a:ext uri="{FF2B5EF4-FFF2-40B4-BE49-F238E27FC236}">
                <a16:creationId xmlns:a16="http://schemas.microsoft.com/office/drawing/2014/main" id="{5CDFA787-4F1C-9D79-D663-E2190D6041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BAAC15-0DE4-85B6-7FA2-48F4D2852F0F}"/>
              </a:ext>
            </a:extLst>
          </p:cNvPr>
          <p:cNvSpPr>
            <a:spLocks noGrp="1"/>
          </p:cNvSpPr>
          <p:nvPr>
            <p:ph type="sldNum" sz="quarter" idx="12"/>
          </p:nvPr>
        </p:nvSpPr>
        <p:spPr/>
        <p:txBody>
          <a:bodyPr/>
          <a:lstStyle/>
          <a:p>
            <a:fld id="{FF5BEAA2-4E97-E747-99A6-020132AE3FF7}" type="slidenum">
              <a:rPr lang="en-US" smtClean="0"/>
              <a:t>‹#›</a:t>
            </a:fld>
            <a:endParaRPr lang="en-US"/>
          </a:p>
        </p:txBody>
      </p:sp>
    </p:spTree>
    <p:extLst>
      <p:ext uri="{BB962C8B-B14F-4D97-AF65-F5344CB8AC3E}">
        <p14:creationId xmlns:p14="http://schemas.microsoft.com/office/powerpoint/2010/main" val="1726583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B55330-CBF1-AB23-3C0E-1097C4F58F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ADC5C2-C8A6-876A-3613-E7F211CCB8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031CEB-24BE-611E-93BB-A9F9E541AF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B50004-2D0A-8D44-B096-EB28FEDE94AB}" type="datetimeFigureOut">
              <a:rPr lang="en-US" smtClean="0"/>
              <a:t>10/12/23</a:t>
            </a:fld>
            <a:endParaRPr lang="en-US"/>
          </a:p>
        </p:txBody>
      </p:sp>
      <p:sp>
        <p:nvSpPr>
          <p:cNvPr id="5" name="Footer Placeholder 4">
            <a:extLst>
              <a:ext uri="{FF2B5EF4-FFF2-40B4-BE49-F238E27FC236}">
                <a16:creationId xmlns:a16="http://schemas.microsoft.com/office/drawing/2014/main" id="{B639A847-D747-3A33-86E9-AF8D785C54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4554A6-C2A1-583A-CBCE-8AF00E11A6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BEAA2-4E97-E747-99A6-020132AE3FF7}" type="slidenum">
              <a:rPr lang="en-US" smtClean="0"/>
              <a:t>‹#›</a:t>
            </a:fld>
            <a:endParaRPr lang="en-US"/>
          </a:p>
        </p:txBody>
      </p:sp>
    </p:spTree>
    <p:extLst>
      <p:ext uri="{BB962C8B-B14F-4D97-AF65-F5344CB8AC3E}">
        <p14:creationId xmlns:p14="http://schemas.microsoft.com/office/powerpoint/2010/main" val="3962141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4.bin"/><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8C3-926F-8AFD-0208-978ABCE4B391}"/>
              </a:ext>
            </a:extLst>
          </p:cNvPr>
          <p:cNvSpPr>
            <a:spLocks noGrp="1"/>
          </p:cNvSpPr>
          <p:nvPr>
            <p:ph type="ctrTitle"/>
          </p:nvPr>
        </p:nvSpPr>
        <p:spPr>
          <a:xfrm>
            <a:off x="1379517" y="492826"/>
            <a:ext cx="9432966" cy="813315"/>
          </a:xfrm>
        </p:spPr>
        <p:txBody>
          <a:bodyPr>
            <a:normAutofit/>
          </a:bodyPr>
          <a:lstStyle/>
          <a:p>
            <a:r>
              <a:rPr lang="en-US" sz="4000" dirty="0">
                <a:latin typeface="Times New Roman" panose="02020603050405020304" pitchFamily="18" charset="0"/>
                <a:cs typeface="Times New Roman" panose="02020603050405020304" pitchFamily="18" charset="0"/>
              </a:rPr>
              <a:t>UNIT-IV</a:t>
            </a:r>
          </a:p>
        </p:txBody>
      </p:sp>
      <p:sp>
        <p:nvSpPr>
          <p:cNvPr id="3" name="Subtitle 2">
            <a:extLst>
              <a:ext uri="{FF2B5EF4-FFF2-40B4-BE49-F238E27FC236}">
                <a16:creationId xmlns:a16="http://schemas.microsoft.com/office/drawing/2014/main" id="{E5B46C51-01F5-BDDE-06EA-47376C5F9001}"/>
              </a:ext>
            </a:extLst>
          </p:cNvPr>
          <p:cNvSpPr>
            <a:spLocks noGrp="1"/>
          </p:cNvSpPr>
          <p:nvPr>
            <p:ph type="subTitle" idx="1"/>
          </p:nvPr>
        </p:nvSpPr>
        <p:spPr>
          <a:xfrm>
            <a:off x="1379517" y="1935678"/>
            <a:ext cx="9913917" cy="3534393"/>
          </a:xfrm>
        </p:spPr>
        <p:txBody>
          <a:bodyPr>
            <a:normAutofit/>
          </a:bodyPr>
          <a:lstStyle/>
          <a:p>
            <a:pPr algn="just"/>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Genetic Algorithms for IOT, </a:t>
            </a:r>
            <a:r>
              <a:rPr lang="en-GB" sz="3600" dirty="0">
                <a:effectLst/>
                <a:latin typeface="Times New Roman" panose="02020603050405020304" pitchFamily="18" charset="0"/>
                <a:ea typeface="Calibri" panose="020F0502020204030204" pitchFamily="34" charset="0"/>
                <a:cs typeface="Times New Roman" panose="02020603050405020304" pitchFamily="18" charset="0"/>
              </a:rPr>
              <a:t>Optimisation, Deterministic and Analytic methods</a:t>
            </a:r>
            <a:r>
              <a:rPr lang="en-IN" sz="3600" dirty="0">
                <a:effectLst/>
                <a:latin typeface="Times New Roman" panose="02020603050405020304" pitchFamily="18" charset="0"/>
                <a:cs typeface="Times New Roman" panose="02020603050405020304" pitchFamily="18" charset="0"/>
              </a:rPr>
              <a:t> , </a:t>
            </a:r>
            <a:r>
              <a:rPr lang="en-GB" sz="3600" dirty="0">
                <a:effectLst/>
                <a:latin typeface="Times New Roman" panose="02020603050405020304" pitchFamily="18" charset="0"/>
                <a:ea typeface="Calibri" panose="020F0502020204030204" pitchFamily="34" charset="0"/>
                <a:cs typeface="Times New Roman" panose="02020603050405020304" pitchFamily="18" charset="0"/>
              </a:rPr>
              <a:t>Natural Optimisation Methods, Introduction to GA</a:t>
            </a:r>
            <a:r>
              <a:rPr lang="en-IN" sz="3600" dirty="0">
                <a:effectLst/>
                <a:latin typeface="Times New Roman" panose="02020603050405020304" pitchFamily="18" charset="0"/>
                <a:cs typeface="Times New Roman" panose="02020603050405020304" pitchFamily="18" charset="0"/>
              </a:rPr>
              <a:t> , </a:t>
            </a:r>
            <a:r>
              <a:rPr lang="en-GB" sz="3600" dirty="0">
                <a:effectLst/>
                <a:latin typeface="Times New Roman" panose="02020603050405020304" pitchFamily="18" charset="0"/>
                <a:ea typeface="Calibri" panose="020F0502020204030204" pitchFamily="34" charset="0"/>
                <a:cs typeface="Times New Roman" panose="02020603050405020304" pitchFamily="18" charset="0"/>
              </a:rPr>
              <a:t>Coding Genetic Algorithms</a:t>
            </a:r>
            <a:r>
              <a:rPr lang="en-IN" sz="3600" dirty="0">
                <a:effectLst/>
                <a:latin typeface="Times New Roman" panose="02020603050405020304" pitchFamily="18" charset="0"/>
                <a:cs typeface="Times New Roman" panose="02020603050405020304" pitchFamily="18" charset="0"/>
              </a:rPr>
              <a:t> , </a:t>
            </a:r>
            <a:r>
              <a:rPr lang="en-GB" sz="3600" dirty="0">
                <a:effectLst/>
                <a:latin typeface="Times New Roman" panose="02020603050405020304" pitchFamily="18" charset="0"/>
                <a:ea typeface="Calibri" panose="020F0502020204030204" pitchFamily="34" charset="0"/>
                <a:cs typeface="Times New Roman" panose="02020603050405020304" pitchFamily="18" charset="0"/>
              </a:rPr>
              <a:t>Reinforcement Learning for IOT, RL Terminology</a:t>
            </a:r>
            <a:r>
              <a:rPr lang="en-IN" sz="3600" dirty="0">
                <a:effectLst/>
                <a:latin typeface="Times New Roman" panose="02020603050405020304" pitchFamily="18" charset="0"/>
                <a:cs typeface="Times New Roman" panose="02020603050405020304" pitchFamily="18" charset="0"/>
              </a:rPr>
              <a:t> , </a:t>
            </a:r>
            <a:r>
              <a:rPr lang="en-GB" sz="3600" dirty="0">
                <a:effectLst/>
                <a:latin typeface="Times New Roman" panose="02020603050405020304" pitchFamily="18" charset="0"/>
                <a:ea typeface="Calibri" panose="020F0502020204030204" pitchFamily="34" charset="0"/>
                <a:cs typeface="Times New Roman" panose="02020603050405020304" pitchFamily="18" charset="0"/>
              </a:rPr>
              <a:t>Simulated Environments, Policy Gradients</a:t>
            </a:r>
            <a:r>
              <a:rPr lang="en-IN" sz="3600" dirty="0">
                <a:effectLst/>
                <a:latin typeface="Times New Roman" panose="02020603050405020304" pitchFamily="18" charset="0"/>
                <a:cs typeface="Times New Roman" panose="02020603050405020304" pitchFamily="18" charset="0"/>
              </a:rPr>
              <a:t> , </a:t>
            </a:r>
            <a:r>
              <a:rPr lang="en-GB" sz="3600" dirty="0">
                <a:effectLst/>
                <a:latin typeface="Times New Roman" panose="02020603050405020304" pitchFamily="18" charset="0"/>
                <a:ea typeface="Calibri" panose="020F0502020204030204" pitchFamily="34" charset="0"/>
                <a:cs typeface="Times New Roman" panose="02020603050405020304" pitchFamily="18" charset="0"/>
              </a:rPr>
              <a:t>Generative model for IoT</a:t>
            </a:r>
            <a:r>
              <a:rPr lang="en-IN" sz="3600" dirty="0">
                <a:effectLst/>
                <a:latin typeface="Times New Roman" panose="02020603050405020304" pitchFamily="18" charset="0"/>
                <a:cs typeface="Times New Roman" panose="02020603050405020304" pitchFamily="18" charset="0"/>
              </a:rPr>
              <a:t> ,  </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0827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97DAB1-22F6-2CE8-DCA4-3363AD42AC7A}"/>
              </a:ext>
            </a:extLst>
          </p:cNvPr>
          <p:cNvSpPr txBox="1"/>
          <p:nvPr/>
        </p:nvSpPr>
        <p:spPr>
          <a:xfrm>
            <a:off x="720969" y="246185"/>
            <a:ext cx="10726616"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method uses both the first and the second partial derivatives of the objective function to find the minima.</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At iteration k,  it approximates the objective function by a quadratic function around x(k) and moves toward its minima.</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Since computing the Hessian matrix is computationally expensive and not normally known, a large number of algorithms exist around approximating the Hessian; these techniques are called quasi-Newton methods.</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can be represented as follows:</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198439F-FF67-FA51-CEE5-84278896FFE3}"/>
              </a:ext>
            </a:extLst>
          </p:cNvPr>
          <p:cNvPicPr>
            <a:picLocks noChangeAspect="1"/>
          </p:cNvPicPr>
          <p:nvPr/>
        </p:nvPicPr>
        <p:blipFill>
          <a:blip r:embed="rId2"/>
          <a:stretch>
            <a:fillRect/>
          </a:stretch>
        </p:blipFill>
        <p:spPr>
          <a:xfrm>
            <a:off x="2708031" y="3429000"/>
            <a:ext cx="4870937" cy="510045"/>
          </a:xfrm>
          <a:prstGeom prst="rect">
            <a:avLst/>
          </a:prstGeom>
        </p:spPr>
      </p:pic>
      <p:pic>
        <p:nvPicPr>
          <p:cNvPr id="5" name="Picture 4">
            <a:extLst>
              <a:ext uri="{FF2B5EF4-FFF2-40B4-BE49-F238E27FC236}">
                <a16:creationId xmlns:a16="http://schemas.microsoft.com/office/drawing/2014/main" id="{3FBC0A5C-531E-F233-CDF0-77FE2A729E61}"/>
              </a:ext>
            </a:extLst>
          </p:cNvPr>
          <p:cNvPicPr>
            <a:picLocks noChangeAspect="1"/>
          </p:cNvPicPr>
          <p:nvPr/>
        </p:nvPicPr>
        <p:blipFill>
          <a:blip r:embed="rId3"/>
          <a:stretch>
            <a:fillRect/>
          </a:stretch>
        </p:blipFill>
        <p:spPr>
          <a:xfrm>
            <a:off x="832335" y="3947663"/>
            <a:ext cx="9566031" cy="1709592"/>
          </a:xfrm>
          <a:prstGeom prst="rect">
            <a:avLst/>
          </a:prstGeom>
        </p:spPr>
      </p:pic>
      <p:pic>
        <p:nvPicPr>
          <p:cNvPr id="6" name="Picture 5">
            <a:extLst>
              <a:ext uri="{FF2B5EF4-FFF2-40B4-BE49-F238E27FC236}">
                <a16:creationId xmlns:a16="http://schemas.microsoft.com/office/drawing/2014/main" id="{90A53AE4-851F-079E-64C7-A1D16FA426B7}"/>
              </a:ext>
            </a:extLst>
          </p:cNvPr>
          <p:cNvPicPr>
            <a:picLocks noChangeAspect="1"/>
          </p:cNvPicPr>
          <p:nvPr/>
        </p:nvPicPr>
        <p:blipFill>
          <a:blip r:embed="rId4"/>
          <a:stretch>
            <a:fillRect/>
          </a:stretch>
        </p:blipFill>
        <p:spPr>
          <a:xfrm>
            <a:off x="761999" y="5633914"/>
            <a:ext cx="5533294" cy="1234967"/>
          </a:xfrm>
          <a:prstGeom prst="rect">
            <a:avLst/>
          </a:prstGeom>
        </p:spPr>
      </p:pic>
    </p:spTree>
    <p:extLst>
      <p:ext uri="{BB962C8B-B14F-4D97-AF65-F5344CB8AC3E}">
        <p14:creationId xmlns:p14="http://schemas.microsoft.com/office/powerpoint/2010/main" val="294807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7BA4D-C316-8B70-B140-E001A503F779}"/>
              </a:ext>
            </a:extLst>
          </p:cNvPr>
          <p:cNvSpPr txBox="1"/>
          <p:nvPr/>
        </p:nvSpPr>
        <p:spPr>
          <a:xfrm>
            <a:off x="3130060" y="193430"/>
            <a:ext cx="5086649" cy="584775"/>
          </a:xfrm>
          <a:prstGeom prst="rect">
            <a:avLst/>
          </a:prstGeom>
          <a:noFill/>
        </p:spPr>
        <p:txBody>
          <a:bodyPr wrap="none" rtlCol="0">
            <a:spAutoFit/>
          </a:bodyPr>
          <a:lstStyle/>
          <a:p>
            <a:r>
              <a:rPr lang="en-IN" sz="3200" dirty="0">
                <a:effectLst/>
                <a:latin typeface="Times New Roman" panose="02020603050405020304" pitchFamily="18" charset="0"/>
                <a:cs typeface="Times New Roman" panose="02020603050405020304" pitchFamily="18" charset="0"/>
              </a:rPr>
              <a:t>Natural optimization methods</a:t>
            </a:r>
          </a:p>
        </p:txBody>
      </p:sp>
      <p:sp>
        <p:nvSpPr>
          <p:cNvPr id="3" name="TextBox 2">
            <a:extLst>
              <a:ext uri="{FF2B5EF4-FFF2-40B4-BE49-F238E27FC236}">
                <a16:creationId xmlns:a16="http://schemas.microsoft.com/office/drawing/2014/main" id="{E109E10D-4764-A4A9-B382-A22AF46AB8AE}"/>
              </a:ext>
            </a:extLst>
          </p:cNvPr>
          <p:cNvSpPr txBox="1"/>
          <p:nvPr/>
        </p:nvSpPr>
        <p:spPr>
          <a:xfrm>
            <a:off x="580291" y="967154"/>
            <a:ext cx="10867293" cy="2308324"/>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Natural optimization methods are inspired by some natural processes, that is, a process,</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existing in nature, that is remarkably successful at optimizing some natural phenomena.</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These algorithms do not require taking objective function derivatives, and thus can be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employed even for discrete variables and non-continuous objective functions.</a:t>
            </a:r>
          </a:p>
          <a:p>
            <a:pPr algn="just"/>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BCD805A-BF4B-1CFF-D61D-3A43FD5C324A}"/>
              </a:ext>
            </a:extLst>
          </p:cNvPr>
          <p:cNvSpPr txBox="1"/>
          <p:nvPr/>
        </p:nvSpPr>
        <p:spPr>
          <a:xfrm>
            <a:off x="386861" y="3013868"/>
            <a:ext cx="3329758" cy="523220"/>
          </a:xfrm>
          <a:prstGeom prst="rect">
            <a:avLst/>
          </a:prstGeom>
          <a:noFill/>
        </p:spPr>
        <p:txBody>
          <a:bodyPr wrap="none" rtlCol="0">
            <a:spAutoFit/>
          </a:bodyPr>
          <a:lstStyle/>
          <a:p>
            <a:r>
              <a:rPr lang="en-IN" sz="2800" b="1" dirty="0">
                <a:effectLst/>
                <a:latin typeface="Times New Roman" panose="02020603050405020304" pitchFamily="18" charset="0"/>
                <a:cs typeface="Times New Roman" panose="02020603050405020304" pitchFamily="18" charset="0"/>
              </a:rPr>
              <a:t>Simulated annealing</a:t>
            </a:r>
          </a:p>
        </p:txBody>
      </p:sp>
      <p:sp>
        <p:nvSpPr>
          <p:cNvPr id="5" name="TextBox 4">
            <a:extLst>
              <a:ext uri="{FF2B5EF4-FFF2-40B4-BE49-F238E27FC236}">
                <a16:creationId xmlns:a16="http://schemas.microsoft.com/office/drawing/2014/main" id="{70C7C40C-9F73-7409-41C7-56400B61DB2C}"/>
              </a:ext>
            </a:extLst>
          </p:cNvPr>
          <p:cNvSpPr txBox="1"/>
          <p:nvPr/>
        </p:nvSpPr>
        <p:spPr>
          <a:xfrm>
            <a:off x="931985" y="3710355"/>
            <a:ext cx="10515599" cy="1938992"/>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Simulated annealing is a stochastic method.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It is inspired by the physical process of annealing, in which a solid is first heated to a high enough temperature so that it melts, and then the temperature is decreased slowly; this allows the particles of the solid to arrange themselves in the lowest possible energy state and thus produce a highly structured lattice.</a:t>
            </a:r>
          </a:p>
        </p:txBody>
      </p:sp>
    </p:spTree>
    <p:extLst>
      <p:ext uri="{BB962C8B-B14F-4D97-AF65-F5344CB8AC3E}">
        <p14:creationId xmlns:p14="http://schemas.microsoft.com/office/powerpoint/2010/main" val="749573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FD5F9-06CC-4358-4E26-E9C458763F5F}"/>
              </a:ext>
            </a:extLst>
          </p:cNvPr>
          <p:cNvSpPr txBox="1"/>
          <p:nvPr/>
        </p:nvSpPr>
        <p:spPr>
          <a:xfrm>
            <a:off x="685800" y="457200"/>
            <a:ext cx="11324492" cy="6001643"/>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We start with some random values assigned to each variable; this represents the initial state.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At each step, we pick a variable (or group of variables) at random and then select a random value.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If, upon the assignment of that value to the variable, there is an improvement in the objective function, the algorithm accepts the assignment, there is a new current assignment, and the state of the system changes.</a:t>
            </a:r>
            <a:endParaRPr lang="en-US" sz="240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Otherwise, it accepts the assignment with some probability P, which depends on the temperature T and the difference between the values of the objective function in the current state and the new state.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If the change is not accepted, the current state remains unchanged.</a:t>
            </a:r>
          </a:p>
          <a:p>
            <a:pPr marL="342900" indent="-342900" algn="just">
              <a:buFont typeface="Arial" panose="020B0604020202020204" pitchFamily="34" charset="0"/>
              <a:buChar char="•"/>
            </a:pPr>
            <a:endParaRPr lang="en-IN" sz="240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400" dirty="0">
              <a:effectLst/>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Where T represents a variable analogous to temperature in the physical system. As the temperature approaches 0. The simulated annealing algorithm reduces to the gradient descent algorithm.</a:t>
            </a:r>
          </a:p>
        </p:txBody>
      </p:sp>
      <p:pic>
        <p:nvPicPr>
          <p:cNvPr id="3" name="Picture 2">
            <a:extLst>
              <a:ext uri="{FF2B5EF4-FFF2-40B4-BE49-F238E27FC236}">
                <a16:creationId xmlns:a16="http://schemas.microsoft.com/office/drawing/2014/main" id="{CA495BC4-7AB5-2FBC-2D9C-E203F046794E}"/>
              </a:ext>
            </a:extLst>
          </p:cNvPr>
          <p:cNvPicPr>
            <a:picLocks noChangeAspect="1"/>
          </p:cNvPicPr>
          <p:nvPr/>
        </p:nvPicPr>
        <p:blipFill>
          <a:blip r:embed="rId2"/>
          <a:stretch>
            <a:fillRect/>
          </a:stretch>
        </p:blipFill>
        <p:spPr>
          <a:xfrm>
            <a:off x="3112477" y="4592180"/>
            <a:ext cx="4390292" cy="791692"/>
          </a:xfrm>
          <a:prstGeom prst="rect">
            <a:avLst/>
          </a:prstGeom>
        </p:spPr>
      </p:pic>
    </p:spTree>
    <p:extLst>
      <p:ext uri="{BB962C8B-B14F-4D97-AF65-F5344CB8AC3E}">
        <p14:creationId xmlns:p14="http://schemas.microsoft.com/office/powerpoint/2010/main" val="1739765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276645-43EB-ABD2-EA3C-0AEB051DCFEA}"/>
              </a:ext>
            </a:extLst>
          </p:cNvPr>
          <p:cNvSpPr txBox="1"/>
          <p:nvPr/>
        </p:nvSpPr>
        <p:spPr>
          <a:xfrm>
            <a:off x="474785" y="369277"/>
            <a:ext cx="4389343" cy="523220"/>
          </a:xfrm>
          <a:prstGeom prst="rect">
            <a:avLst/>
          </a:prstGeom>
          <a:noFill/>
        </p:spPr>
        <p:txBody>
          <a:bodyPr wrap="none" rtlCol="0">
            <a:spAutoFit/>
          </a:bodyPr>
          <a:lstStyle/>
          <a:p>
            <a:r>
              <a:rPr lang="en-IN" sz="2800" dirty="0">
                <a:effectLst/>
                <a:latin typeface="Times New Roman" panose="02020603050405020304" pitchFamily="18" charset="0"/>
                <a:cs typeface="Times New Roman" panose="02020603050405020304" pitchFamily="18" charset="0"/>
              </a:rPr>
              <a:t>Particle Swarm Optimization</a:t>
            </a:r>
          </a:p>
        </p:txBody>
      </p:sp>
      <p:sp>
        <p:nvSpPr>
          <p:cNvPr id="3" name="TextBox 2">
            <a:extLst>
              <a:ext uri="{FF2B5EF4-FFF2-40B4-BE49-F238E27FC236}">
                <a16:creationId xmlns:a16="http://schemas.microsoft.com/office/drawing/2014/main" id="{3DEA6B2C-70E8-B5E7-ACE5-528BA10521C7}"/>
              </a:ext>
            </a:extLst>
          </p:cNvPr>
          <p:cNvSpPr txBox="1"/>
          <p:nvPr/>
        </p:nvSpPr>
        <p:spPr>
          <a:xfrm>
            <a:off x="1072662" y="892496"/>
            <a:ext cx="10644553" cy="4893647"/>
          </a:xfrm>
          <a:prstGeom prst="rect">
            <a:avLst/>
          </a:prstGeom>
          <a:noFill/>
        </p:spPr>
        <p:txBody>
          <a:bodyPr wrap="square" rtlCol="0">
            <a:spAutoFit/>
          </a:bodyPr>
          <a:lstStyle/>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PSO was developed by Edward and Kennedy in 1995</a:t>
            </a:r>
            <a:r>
              <a:rPr lang="en-US" sz="2400" dirty="0">
                <a:effectLst/>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It is</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based on the social </a:t>
            </a:r>
            <a:r>
              <a:rPr lang="en-IN" sz="2400" dirty="0" err="1">
                <a:effectLst/>
                <a:latin typeface="Times New Roman" panose="02020603050405020304" pitchFamily="18" charset="0"/>
                <a:cs typeface="Times New Roman" panose="02020603050405020304" pitchFamily="18" charset="0"/>
              </a:rPr>
              <a:t>behavior</a:t>
            </a:r>
            <a:r>
              <a:rPr lang="en-IN" sz="2400" dirty="0">
                <a:effectLst/>
                <a:latin typeface="Times New Roman" panose="02020603050405020304" pitchFamily="18" charset="0"/>
                <a:cs typeface="Times New Roman" panose="02020603050405020304" pitchFamily="18" charset="0"/>
              </a:rPr>
              <a:t> of animals, such as a flock of birds. </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You must have noticed in the sky, birds fly in a V shape. </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Those who have studied bird </a:t>
            </a:r>
            <a:r>
              <a:rPr lang="en-IN" sz="2400" dirty="0" err="1">
                <a:effectLst/>
                <a:latin typeface="Times New Roman" panose="02020603050405020304" pitchFamily="18" charset="0"/>
                <a:cs typeface="Times New Roman" panose="02020603050405020304" pitchFamily="18" charset="0"/>
              </a:rPr>
              <a:t>behavior</a:t>
            </a:r>
            <a:r>
              <a:rPr lang="en-IN" sz="2400" dirty="0">
                <a:effectLst/>
                <a:latin typeface="Times New Roman" panose="02020603050405020304" pitchFamily="18" charset="0"/>
                <a:cs typeface="Times New Roman" panose="02020603050405020304" pitchFamily="18" charset="0"/>
              </a:rPr>
              <a:t> tell us that birds fly like this when in search of food or a better location, with the one leading being nearest to the desired source.</a:t>
            </a:r>
          </a:p>
          <a:p>
            <a:pPr marL="342900" indent="-342900">
              <a:buFont typeface="Arial" panose="020B0604020202020204" pitchFamily="34" charset="0"/>
              <a:buChar char="•"/>
            </a:pPr>
            <a:r>
              <a:rPr lang="en-US" sz="2400" dirty="0">
                <a:effectLst/>
                <a:latin typeface="Times New Roman" panose="02020603050405020304" pitchFamily="18" charset="0"/>
                <a:cs typeface="Times New Roman" panose="02020603050405020304" pitchFamily="18" charset="0"/>
              </a:rPr>
              <a:t> Now, when they fly, the leading bird does not remain the same; instead, it changes as they move. </a:t>
            </a:r>
          </a:p>
          <a:p>
            <a:pPr marL="342900" indent="-342900">
              <a:buFont typeface="Arial" panose="020B0604020202020204" pitchFamily="34" charset="0"/>
              <a:buChar char="•"/>
            </a:pPr>
            <a:r>
              <a:rPr lang="en-US" sz="2400" dirty="0">
                <a:effectLst/>
                <a:latin typeface="Times New Roman" panose="02020603050405020304" pitchFamily="18" charset="0"/>
                <a:cs typeface="Times New Roman" panose="02020603050405020304" pitchFamily="18" charset="0"/>
              </a:rPr>
              <a:t>The bird in the flock that sees the food sends a sound signal, and all other birds then collect around that bird in a V fashion. </a:t>
            </a:r>
          </a:p>
          <a:p>
            <a:pPr marL="342900" indent="-342900">
              <a:buFont typeface="Arial" panose="020B0604020202020204" pitchFamily="34" charset="0"/>
              <a:buChar char="•"/>
            </a:pPr>
            <a:r>
              <a:rPr lang="en-US" sz="2400" dirty="0">
                <a:effectLst/>
                <a:latin typeface="Times New Roman" panose="02020603050405020304" pitchFamily="18" charset="0"/>
                <a:cs typeface="Times New Roman" panose="02020603050405020304" pitchFamily="18" charset="0"/>
              </a:rPr>
              <a:t>This is a continuous repetitive process, and has served birds well for millions of years</a:t>
            </a:r>
          </a:p>
          <a:p>
            <a:pPr marL="342900" indent="-342900">
              <a:buFont typeface="Arial" panose="020B0604020202020204" pitchFamily="34" charset="0"/>
              <a:buChar char="•"/>
            </a:pPr>
            <a:endParaRPr lang="en-IN" sz="2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777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319E1C-E9E8-3C7F-AD69-5EFBE16EDF86}"/>
              </a:ext>
            </a:extLst>
          </p:cNvPr>
          <p:cNvSpPr txBox="1"/>
          <p:nvPr/>
        </p:nvSpPr>
        <p:spPr>
          <a:xfrm>
            <a:off x="720969" y="756139"/>
            <a:ext cx="11060723" cy="526297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PSO takes inspiration from this bird behavior and uses it to solve optimization problems. In PSO, every single solution is a bird called particle in the search space.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particle has a fitness value, which is evaluated by the fitness function to be optimized; they also have velocities, which direct the flying of the particles. The particles fly through the problem search space by following the current optimum particle.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particles are moved around in the search space guided by two best fitness values, one their own best known position in the search space—</a:t>
            </a:r>
            <a:r>
              <a:rPr lang="en-US" sz="2400" dirty="0" err="1">
                <a:latin typeface="Times New Roman" panose="02020603050405020304" pitchFamily="18" charset="0"/>
                <a:cs typeface="Times New Roman" panose="02020603050405020304" pitchFamily="18" charset="0"/>
              </a:rPr>
              <a:t>pbest:particle</a:t>
            </a:r>
            <a:r>
              <a:rPr lang="en-US" sz="2400" dirty="0">
                <a:latin typeface="Times New Roman" panose="02020603050405020304" pitchFamily="18" charset="0"/>
                <a:cs typeface="Times New Roman" panose="02020603050405020304" pitchFamily="18" charset="0"/>
              </a:rPr>
              <a:t> best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entire swarm's best known fitness value– </a:t>
            </a:r>
            <a:r>
              <a:rPr lang="en-US" sz="2400" dirty="0" err="1">
                <a:latin typeface="Times New Roman" panose="02020603050405020304" pitchFamily="18" charset="0"/>
                <a:cs typeface="Times New Roman" panose="02020603050405020304" pitchFamily="18" charset="0"/>
              </a:rPr>
              <a:t>gbest</a:t>
            </a:r>
            <a:r>
              <a:rPr lang="en-US" sz="2400" dirty="0">
                <a:latin typeface="Times New Roman" panose="02020603050405020304" pitchFamily="18" charset="0"/>
                <a:cs typeface="Times New Roman" panose="02020603050405020304" pitchFamily="18" charset="0"/>
              </a:rPr>
              <a:t> : global best.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 improved positions are discovered, they are used to guide the movements of the particles of the swarm.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process is repeated and it is hoped that an optimum solution will eventually be discovered.</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400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EEFB-2B27-3E36-4B98-A54C1E497C17}"/>
              </a:ext>
            </a:extLst>
          </p:cNvPr>
          <p:cNvSpPr>
            <a:spLocks noGrp="1"/>
          </p:cNvSpPr>
          <p:nvPr>
            <p:ph type="title"/>
          </p:nvPr>
        </p:nvSpPr>
        <p:spPr>
          <a:xfrm>
            <a:off x="807288" y="227102"/>
            <a:ext cx="10577423" cy="583781"/>
          </a:xfrm>
        </p:spPr>
        <p:txBody>
          <a:bodyPr>
            <a:normAutofit fontScale="90000"/>
          </a:bodyPr>
          <a:lstStyle/>
          <a:p>
            <a:pPr algn="ctr"/>
            <a:r>
              <a:rPr lang="en-IN" dirty="0">
                <a:effectLst/>
                <a:latin typeface="Times New Roman" panose="02020603050405020304" pitchFamily="18" charset="0"/>
                <a:cs typeface="Times New Roman" panose="02020603050405020304" pitchFamily="18" charset="0"/>
              </a:rPr>
              <a:t>Introduction to Genetic algorithm</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757F5A2-26F1-A4CC-12D1-432652355FD2}"/>
              </a:ext>
            </a:extLst>
          </p:cNvPr>
          <p:cNvSpPr txBox="1"/>
          <p:nvPr/>
        </p:nvSpPr>
        <p:spPr>
          <a:xfrm>
            <a:off x="379562" y="948906"/>
            <a:ext cx="11524892" cy="4893647"/>
          </a:xfrm>
          <a:prstGeom prst="rect">
            <a:avLst/>
          </a:prstGeom>
          <a:noFill/>
        </p:spPr>
        <p:txBody>
          <a:bodyPr wrap="square" rtlCol="0">
            <a:spAutoFit/>
          </a:bodyPr>
          <a:lstStyle/>
          <a:p>
            <a:pPr marL="285750" indent="-28575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According to the work of Charles Darwin, the famous biologist, the animal and plant</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species that we see today have emerged due to millions of years of evolution.</a:t>
            </a:r>
          </a:p>
          <a:p>
            <a:pPr marL="285750" indent="-28575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process</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of evolution is guided by the principle of survival of the fittest selecting the organisms that have a better chance of survivability.</a:t>
            </a:r>
          </a:p>
          <a:p>
            <a:pPr marL="285750" indent="-28575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organisms that are most capable of both acquiring the resources and procreation are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the ones whose descendants will have more chances of survival.</a:t>
            </a:r>
          </a:p>
          <a:p>
            <a:pPr marL="285750" indent="-28575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Each</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being has a different number of chromosomes and they contain thousands of genes. For</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example, we homo sapiens have 46 chromosomes and these chromosomes contain about</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20,000 genes. </a:t>
            </a:r>
          </a:p>
          <a:p>
            <a:pPr marL="285750" indent="-28575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Each gene represents a specific rule: a person will have blue eyes, will have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brown hair, will be a female, and so on. These genes pass from parents to offspring through</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the process of reproduction.</a:t>
            </a:r>
          </a:p>
          <a:p>
            <a:pPr marL="285750" indent="-285750" algn="just">
              <a:buFont typeface="Arial" panose="020B0604020202020204" pitchFamily="34" charset="0"/>
              <a:buChar char="•"/>
            </a:pPr>
            <a:endParaRPr lang="en-IN" sz="2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7699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68E951-D06C-2A08-E07F-88AF197E496B}"/>
              </a:ext>
            </a:extLst>
          </p:cNvPr>
          <p:cNvSpPr txBox="1"/>
          <p:nvPr/>
        </p:nvSpPr>
        <p:spPr>
          <a:xfrm>
            <a:off x="3046563" y="281160"/>
            <a:ext cx="6098874" cy="523220"/>
          </a:xfrm>
          <a:prstGeom prst="rect">
            <a:avLst/>
          </a:prstGeom>
          <a:noFill/>
        </p:spPr>
        <p:txBody>
          <a:bodyPr wrap="square">
            <a:spAutoFit/>
          </a:bodyPr>
          <a:lstStyle/>
          <a:p>
            <a:r>
              <a:rPr lang="en-IN" sz="2800" dirty="0">
                <a:effectLst/>
                <a:latin typeface="Times New Roman" panose="02020603050405020304" pitchFamily="18" charset="0"/>
                <a:cs typeface="Times New Roman" panose="02020603050405020304" pitchFamily="18" charset="0"/>
              </a:rPr>
              <a:t>Genetic algorithm</a:t>
            </a:r>
            <a:endParaRPr lang="en-US" sz="2800" dirty="0"/>
          </a:p>
        </p:txBody>
      </p:sp>
      <p:sp>
        <p:nvSpPr>
          <p:cNvPr id="6" name="TextBox 5">
            <a:extLst>
              <a:ext uri="{FF2B5EF4-FFF2-40B4-BE49-F238E27FC236}">
                <a16:creationId xmlns:a16="http://schemas.microsoft.com/office/drawing/2014/main" id="{DDB73B37-B936-F7A6-749E-4B1425014956}"/>
              </a:ext>
            </a:extLst>
          </p:cNvPr>
          <p:cNvSpPr txBox="1"/>
          <p:nvPr/>
        </p:nvSpPr>
        <p:spPr>
          <a:xfrm>
            <a:off x="707365" y="862642"/>
            <a:ext cx="11162581" cy="5632311"/>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This method was developed</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by John Holland in 1975.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It was shown that it can be used to solve an optimization problem</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by his student Goldberg, who used genetic algorithms to control gas pipeline transmission.</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To apply genetic algorithms to solving optimization problems using the computer, as the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first step we will need to encode the problem variables into genes.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genes can be a</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string of real numbers or a binary bit string (series of 0s and 1's). This represents a potential</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solution (individual) and many such solutions together form the population at time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t.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For</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instance, consider a problem where we need to find two variables, a and b such that the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two lie in the range (0, 255).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For binary gene representation, these two variables can be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represented by a 16-bit chromosome, with the higher 8 bits representing gene a and</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the lower 8 bits for b.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encoding will need to be later decoded to get the real values of</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the variables a and b.</a:t>
            </a:r>
          </a:p>
          <a:p>
            <a:endParaRPr lang="en-IN" sz="2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862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76ABEE-E8A5-98A7-8EDF-19B70C4C819F}"/>
              </a:ext>
            </a:extLst>
          </p:cNvPr>
          <p:cNvSpPr txBox="1"/>
          <p:nvPr/>
        </p:nvSpPr>
        <p:spPr>
          <a:xfrm>
            <a:off x="690113" y="345057"/>
            <a:ext cx="10903789" cy="6001643"/>
          </a:xfrm>
          <a:prstGeom prst="rect">
            <a:avLst/>
          </a:prstGeom>
          <a:noFill/>
        </p:spPr>
        <p:txBody>
          <a:bodyPr wrap="square" rtlCol="0">
            <a:spAutoFit/>
          </a:bodyPr>
          <a:lstStyle/>
          <a:p>
            <a:pPr marL="285750" indent="-28575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second important requirement for genetic algorithms is defining a proper, fitness</a:t>
            </a:r>
            <a:r>
              <a:rPr lang="en-IN" sz="2400" dirty="0">
                <a:latin typeface="Times New Roman" panose="02020603050405020304" pitchFamily="18" charset="0"/>
                <a:cs typeface="Times New Roman" panose="02020603050405020304" pitchFamily="18" charset="0"/>
              </a:rPr>
              <a:t> f</a:t>
            </a:r>
            <a:r>
              <a:rPr lang="en-IN" sz="2400" dirty="0">
                <a:effectLst/>
                <a:latin typeface="Times New Roman" panose="02020603050405020304" pitchFamily="18" charset="0"/>
                <a:cs typeface="Times New Roman" panose="02020603050405020304" pitchFamily="18" charset="0"/>
              </a:rPr>
              <a:t>unction which calculates the fitness score of any potential solution.</a:t>
            </a:r>
          </a:p>
          <a:p>
            <a:pPr marL="285750" indent="-28575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This is the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function that we want to optimize by finding the optimum set of parameters of the system</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or the problem at hand. The fitness function is problem-dependent. </a:t>
            </a:r>
          </a:p>
          <a:p>
            <a:pPr marL="285750" indent="-28575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For example, in the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natural process of evolution, the fitness function represents the organism's ability to operate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and to survive in its environment.</a:t>
            </a: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Steps involved:</a:t>
            </a:r>
          </a:p>
          <a:p>
            <a:pPr algn="just"/>
            <a:endParaRPr lang="en-IN" sz="2400" b="1" dirty="0">
              <a:effectLst/>
              <a:latin typeface="Times New Roman" panose="02020603050405020304" pitchFamily="18" charset="0"/>
              <a:cs typeface="Times New Roman" panose="02020603050405020304" pitchFamily="18" charset="0"/>
            </a:endParaRPr>
          </a:p>
          <a:p>
            <a:pPr marL="457200" indent="-457200" algn="just">
              <a:buAutoNum type="arabicPeriod"/>
            </a:pPr>
            <a:r>
              <a:rPr lang="en-IN" sz="2400" b="1" dirty="0">
                <a:effectLst/>
                <a:latin typeface="Times New Roman" panose="02020603050405020304" pitchFamily="18" charset="0"/>
                <a:cs typeface="Times New Roman" panose="02020603050405020304" pitchFamily="18" charset="0"/>
              </a:rPr>
              <a:t>Population Initialization</a:t>
            </a:r>
          </a:p>
          <a:p>
            <a:pPr marL="800100" lvl="1"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We need to create an initial population, where all</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chromosomes are (usually) randomly generated to yield an entire range of</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possible solutions</a:t>
            </a:r>
          </a:p>
          <a:p>
            <a:pPr marL="800100" lvl="1"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population size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depends on the nature of the problem, but typically contains several hundred</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potential solutions encoded into chromosomes.</a:t>
            </a:r>
          </a:p>
        </p:txBody>
      </p:sp>
    </p:spTree>
    <p:extLst>
      <p:ext uri="{BB962C8B-B14F-4D97-AF65-F5344CB8AC3E}">
        <p14:creationId xmlns:p14="http://schemas.microsoft.com/office/powerpoint/2010/main" val="2419142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8AC699-FB16-CD2A-C74F-8C138E4D8FD3}"/>
              </a:ext>
            </a:extLst>
          </p:cNvPr>
          <p:cNvSpPr txBox="1"/>
          <p:nvPr/>
        </p:nvSpPr>
        <p:spPr>
          <a:xfrm>
            <a:off x="120770" y="0"/>
            <a:ext cx="12071230" cy="7109639"/>
          </a:xfrm>
          <a:prstGeom prst="rect">
            <a:avLst/>
          </a:prstGeom>
          <a:noFill/>
        </p:spPr>
        <p:txBody>
          <a:bodyPr wrap="square" rtlCol="0">
            <a:spAutoFit/>
          </a:bodyPr>
          <a:lstStyle/>
          <a:p>
            <a:pPr algn="just"/>
            <a:r>
              <a:rPr lang="en-IN" sz="2400" b="1" dirty="0">
                <a:effectLst/>
                <a:latin typeface="Times New Roman" panose="02020603050405020304" pitchFamily="18" charset="0"/>
                <a:cs typeface="Times New Roman" panose="02020603050405020304" pitchFamily="18" charset="0"/>
              </a:rPr>
              <a:t>2. Parent Selection</a:t>
            </a:r>
          </a:p>
          <a:p>
            <a:pPr marL="290513" lvl="2" indent="-290513"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For each successive generation, based on the fitness function</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(or randomly), we next select a certain proportion of the existing population. </a:t>
            </a:r>
          </a:p>
          <a:p>
            <a:pPr marL="290513" lvl="2" indent="-290513"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This</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selected proportion of the population will then breed to form a new generation</a:t>
            </a:r>
          </a:p>
          <a:p>
            <a:pPr marL="0" lvl="2" algn="just"/>
            <a:endParaRPr lang="en-IN" sz="2400" dirty="0">
              <a:effectLst/>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3. Reproduction:</a:t>
            </a:r>
          </a:p>
          <a:p>
            <a:pPr marL="285750" indent="-28575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We next generate the successive generation from those selected in</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step 2, through genetic operators such as crossover and mutation. </a:t>
            </a:r>
          </a:p>
          <a:p>
            <a:pPr marL="285750" indent="-28575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These genetic</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operators ultimately result in a child (next generation) population of</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chromosomes that is different from the initial generation but at the same time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shares many of the characteristics of its parents.</a:t>
            </a:r>
          </a:p>
          <a:p>
            <a:pPr marL="285750" indent="-28575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algn="just"/>
            <a:r>
              <a:rPr lang="en-IN" sz="2400" b="1" dirty="0">
                <a:effectLst/>
                <a:latin typeface="Times New Roman" panose="02020603050405020304" pitchFamily="18" charset="0"/>
                <a:cs typeface="Times New Roman" panose="02020603050405020304" pitchFamily="18" charset="0"/>
              </a:rPr>
              <a:t>4. Evaluation:</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offspring generated are then evaluated using the fitness</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function, and they replace the least-fit individuals in the population to keep the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population size unchanged.</a:t>
            </a:r>
          </a:p>
          <a:p>
            <a:pPr algn="just"/>
            <a:endParaRPr lang="en-IN" sz="2400" dirty="0">
              <a:effectLst/>
              <a:latin typeface="Times New Roman" panose="02020603050405020304" pitchFamily="18" charset="0"/>
              <a:cs typeface="Times New Roman" panose="02020603050405020304" pitchFamily="18" charset="0"/>
            </a:endParaRPr>
          </a:p>
          <a:p>
            <a:pPr algn="just"/>
            <a:r>
              <a:rPr lang="en-IN" sz="2400" b="1" dirty="0">
                <a:effectLst/>
                <a:latin typeface="Times New Roman" panose="02020603050405020304" pitchFamily="18" charset="0"/>
                <a:cs typeface="Times New Roman" panose="02020603050405020304" pitchFamily="18" charset="0"/>
              </a:rPr>
              <a:t>5. </a:t>
            </a:r>
            <a:r>
              <a:rPr lang="en-IN" sz="2400" b="1" dirty="0">
                <a:latin typeface="Times New Roman" panose="02020603050405020304" pitchFamily="18" charset="0"/>
                <a:cs typeface="Times New Roman" panose="02020603050405020304" pitchFamily="18" charset="0"/>
              </a:rPr>
              <a:t>Termination:</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If any of the offspring achieve the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objective fitness score or the maximum number of generations is reached, then</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the genetic algorithm process is terminated</a:t>
            </a:r>
          </a:p>
        </p:txBody>
      </p:sp>
    </p:spTree>
    <p:extLst>
      <p:ext uri="{BB962C8B-B14F-4D97-AF65-F5344CB8AC3E}">
        <p14:creationId xmlns:p14="http://schemas.microsoft.com/office/powerpoint/2010/main" val="1855082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AE139A-F523-A2C3-C629-EDD2E167DA88}"/>
              </a:ext>
            </a:extLst>
          </p:cNvPr>
          <p:cNvSpPr txBox="1"/>
          <p:nvPr/>
        </p:nvSpPr>
        <p:spPr>
          <a:xfrm>
            <a:off x="207034" y="172528"/>
            <a:ext cx="1512786"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Crossover</a:t>
            </a:r>
          </a:p>
        </p:txBody>
      </p:sp>
      <p:sp>
        <p:nvSpPr>
          <p:cNvPr id="3" name="TextBox 2">
            <a:extLst>
              <a:ext uri="{FF2B5EF4-FFF2-40B4-BE49-F238E27FC236}">
                <a16:creationId xmlns:a16="http://schemas.microsoft.com/office/drawing/2014/main" id="{6DA2EC78-2B0E-5F32-3721-F46270E3BFB8}"/>
              </a:ext>
            </a:extLst>
          </p:cNvPr>
          <p:cNvSpPr txBox="1"/>
          <p:nvPr/>
        </p:nvSpPr>
        <p:spPr>
          <a:xfrm>
            <a:off x="207033" y="751343"/>
            <a:ext cx="11628409" cy="3046988"/>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To perform the crossover operation, we select a random position on the chromosome of two parents, then the genetic information is swapped between them about this point, with a Probability </a:t>
            </a:r>
            <a:r>
              <a:rPr lang="en-IN" sz="2400" dirty="0" err="1">
                <a:effectLst/>
                <a:latin typeface="Times New Roman" panose="02020603050405020304" pitchFamily="18" charset="0"/>
                <a:cs typeface="Times New Roman" panose="02020603050405020304" pitchFamily="18" charset="0"/>
              </a:rPr>
              <a:t>Px</a:t>
            </a:r>
            <a:r>
              <a:rPr lang="en-IN" sz="2400" dirty="0">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This results in two new offspring. When the crossover takes place over a random point, it is called a one-point crossover.</a:t>
            </a:r>
          </a:p>
          <a:p>
            <a:pPr algn="just"/>
            <a:endParaRPr lang="en-IN" sz="2400" dirty="0">
              <a:effectLst/>
              <a:latin typeface="Times New Roman" panose="02020603050405020304" pitchFamily="18" charset="0"/>
              <a:cs typeface="Times New Roman" panose="02020603050405020304" pitchFamily="18" charset="0"/>
            </a:endParaRPr>
          </a:p>
          <a:p>
            <a:pPr algn="just"/>
            <a:endParaRPr lang="en-IN" sz="2400" dirty="0">
              <a:effectLst/>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8B46986-C109-C20D-4DBF-C472FCAE8165}"/>
              </a:ext>
            </a:extLst>
          </p:cNvPr>
          <p:cNvPicPr>
            <a:picLocks noChangeAspect="1"/>
          </p:cNvPicPr>
          <p:nvPr/>
        </p:nvPicPr>
        <p:blipFill>
          <a:blip r:embed="rId2"/>
          <a:stretch>
            <a:fillRect/>
          </a:stretch>
        </p:blipFill>
        <p:spPr>
          <a:xfrm>
            <a:off x="3257909" y="2873914"/>
            <a:ext cx="5523781" cy="3759240"/>
          </a:xfrm>
          <a:prstGeom prst="rect">
            <a:avLst/>
          </a:prstGeom>
        </p:spPr>
      </p:pic>
    </p:spTree>
    <p:extLst>
      <p:ext uri="{BB962C8B-B14F-4D97-AF65-F5344CB8AC3E}">
        <p14:creationId xmlns:p14="http://schemas.microsoft.com/office/powerpoint/2010/main" val="571509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F32-A7D1-F555-F53A-34726276AD0B}"/>
              </a:ext>
            </a:extLst>
          </p:cNvPr>
          <p:cNvSpPr>
            <a:spLocks noGrp="1"/>
          </p:cNvSpPr>
          <p:nvPr>
            <p:ph type="title"/>
          </p:nvPr>
        </p:nvSpPr>
        <p:spPr>
          <a:xfrm>
            <a:off x="838200" y="365125"/>
            <a:ext cx="10515600" cy="900967"/>
          </a:xfrm>
        </p:spPr>
        <p:txBody>
          <a:bodyPr/>
          <a:lstStyle/>
          <a:p>
            <a:pPr algn="ctr"/>
            <a:r>
              <a:rPr lang="en-IN" dirty="0">
                <a:effectLst/>
                <a:latin typeface="Times New Roman" panose="02020603050405020304" pitchFamily="18" charset="0"/>
                <a:cs typeface="Times New Roman" panose="02020603050405020304" pitchFamily="18" charset="0"/>
              </a:rPr>
              <a:t>Optimization</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98E4695-531D-70EF-48D4-40A42201255C}"/>
              </a:ext>
            </a:extLst>
          </p:cNvPr>
          <p:cNvSpPr txBox="1"/>
          <p:nvPr/>
        </p:nvSpPr>
        <p:spPr>
          <a:xfrm>
            <a:off x="650630" y="1266092"/>
            <a:ext cx="10703169" cy="4832092"/>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Objective: To find the best solution.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 optimization, we try to adjust our variable parameters/processes/inputs so that we can find the minimum or maximum output.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Normally, the variables constitute the inputs, we have a function called an objective function, loss function or fitness function </a:t>
            </a:r>
            <a:r>
              <a:rPr lang="en-IN" sz="2800" dirty="0">
                <a:effectLst/>
                <a:latin typeface="Times New Roman" panose="02020603050405020304" pitchFamily="18" charset="0"/>
                <a:cs typeface="Times New Roman" panose="02020603050405020304" pitchFamily="18" charset="0"/>
              </a:rPr>
              <a:t>and as output we expect the</a:t>
            </a:r>
            <a:r>
              <a:rPr lang="en-IN" sz="2800" dirty="0">
                <a:latin typeface="Times New Roman" panose="02020603050405020304" pitchFamily="18" charset="0"/>
                <a:cs typeface="Times New Roman" panose="02020603050405020304" pitchFamily="18" charset="0"/>
              </a:rPr>
              <a:t> </a:t>
            </a:r>
            <a:r>
              <a:rPr lang="en-IN" sz="2800" dirty="0">
                <a:effectLst/>
                <a:latin typeface="Times New Roman" panose="02020603050405020304" pitchFamily="18" charset="0"/>
                <a:cs typeface="Times New Roman" panose="02020603050405020304" pitchFamily="18" charset="0"/>
              </a:rPr>
              <a:t>cost/loss or fitness. </a:t>
            </a:r>
          </a:p>
          <a:p>
            <a:pPr marL="457200" indent="-457200" algn="just">
              <a:buFont typeface="Arial" panose="020B0604020202020204" pitchFamily="34" charset="0"/>
              <a:buChar char="•"/>
            </a:pPr>
            <a:r>
              <a:rPr lang="en-IN" sz="2800" dirty="0">
                <a:effectLst/>
                <a:latin typeface="Times New Roman" panose="02020603050405020304" pitchFamily="18" charset="0"/>
                <a:cs typeface="Times New Roman" panose="02020603050405020304" pitchFamily="18" charset="0"/>
              </a:rPr>
              <a:t>The cost or loss should be minimized, and if we define fitness, then it</a:t>
            </a:r>
            <a:r>
              <a:rPr lang="en-IN" sz="2800" dirty="0">
                <a:latin typeface="Times New Roman" panose="02020603050405020304" pitchFamily="18" charset="0"/>
                <a:cs typeface="Times New Roman" panose="02020603050405020304" pitchFamily="18" charset="0"/>
              </a:rPr>
              <a:t> </a:t>
            </a:r>
            <a:r>
              <a:rPr lang="en-IN" sz="2800" dirty="0">
                <a:effectLst/>
                <a:latin typeface="Times New Roman" panose="02020603050405020304" pitchFamily="18" charset="0"/>
                <a:cs typeface="Times New Roman" panose="02020603050405020304" pitchFamily="18" charset="0"/>
              </a:rPr>
              <a:t>should be maximized. Here, we vary the inputs (variables) to achieve a desired (optimized) output.</a:t>
            </a:r>
          </a:p>
          <a:p>
            <a:pPr marL="457200" indent="-457200" algn="just">
              <a:buFont typeface="Arial" panose="020B0604020202020204" pitchFamily="34" charset="0"/>
              <a:buChar char="•"/>
            </a:pPr>
            <a:endParaRPr lang="en-IN" sz="28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953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10B9B3-8E3C-05A5-7C10-34F99DF0ACAD}"/>
              </a:ext>
            </a:extLst>
          </p:cNvPr>
          <p:cNvSpPr txBox="1"/>
          <p:nvPr/>
        </p:nvSpPr>
        <p:spPr>
          <a:xfrm>
            <a:off x="392502" y="297459"/>
            <a:ext cx="10839090" cy="1569660"/>
          </a:xfrm>
          <a:prstGeom prst="rect">
            <a:avLst/>
          </a:prstGeom>
          <a:noFill/>
        </p:spPr>
        <p:txBody>
          <a:bodyPr wrap="square">
            <a:spAutoFit/>
          </a:bodyPr>
          <a:lstStyle/>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We can also have more than one point where parents' genes are swapped; this is called</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a Multi-Point Crossover.</a:t>
            </a:r>
          </a:p>
          <a:p>
            <a:pPr marL="342900" indent="-342900">
              <a:buFont typeface="Arial" panose="020B0604020202020204" pitchFamily="34" charset="0"/>
              <a:buChar char="•"/>
            </a:pPr>
            <a:endParaRPr lang="en-IN" sz="240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C22E0AA-9202-8989-72D4-2E01424BAC9A}"/>
              </a:ext>
            </a:extLst>
          </p:cNvPr>
          <p:cNvPicPr>
            <a:picLocks noChangeAspect="1"/>
          </p:cNvPicPr>
          <p:nvPr/>
        </p:nvPicPr>
        <p:blipFill>
          <a:blip r:embed="rId2"/>
          <a:stretch>
            <a:fillRect/>
          </a:stretch>
        </p:blipFill>
        <p:spPr>
          <a:xfrm>
            <a:off x="1690778" y="1373757"/>
            <a:ext cx="6142008" cy="4106371"/>
          </a:xfrm>
          <a:prstGeom prst="rect">
            <a:avLst/>
          </a:prstGeom>
        </p:spPr>
      </p:pic>
      <p:sp>
        <p:nvSpPr>
          <p:cNvPr id="5" name="TextBox 4">
            <a:extLst>
              <a:ext uri="{FF2B5EF4-FFF2-40B4-BE49-F238E27FC236}">
                <a16:creationId xmlns:a16="http://schemas.microsoft.com/office/drawing/2014/main" id="{D7A1EAB1-ED0F-63D0-C1E7-C30B4A5DC061}"/>
              </a:ext>
            </a:extLst>
          </p:cNvPr>
          <p:cNvSpPr txBox="1"/>
          <p:nvPr/>
        </p:nvSpPr>
        <p:spPr>
          <a:xfrm>
            <a:off x="0" y="5657671"/>
            <a:ext cx="12098697"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exist a lot of crossovers people have tried, for example, uniform crossover, order based </a:t>
            </a:r>
          </a:p>
          <a:p>
            <a:r>
              <a:rPr lang="en-US" sz="2400" dirty="0">
                <a:latin typeface="Times New Roman" panose="02020603050405020304" pitchFamily="18" charset="0"/>
                <a:cs typeface="Times New Roman" panose="02020603050405020304" pitchFamily="18" charset="0"/>
              </a:rPr>
              <a:t>     crossover, and cyclic crossover.</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733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7EBF39-0352-155F-971F-23ABAC4F36E8}"/>
              </a:ext>
            </a:extLst>
          </p:cNvPr>
          <p:cNvSpPr txBox="1"/>
          <p:nvPr/>
        </p:nvSpPr>
        <p:spPr>
          <a:xfrm>
            <a:off x="224287" y="379562"/>
            <a:ext cx="1415772" cy="461665"/>
          </a:xfrm>
          <a:prstGeom prst="rect">
            <a:avLst/>
          </a:prstGeom>
          <a:noFill/>
        </p:spPr>
        <p:txBody>
          <a:bodyPr wrap="none" rtlCol="0">
            <a:spAutoFit/>
          </a:bodyPr>
          <a:lstStyle/>
          <a:p>
            <a:r>
              <a:rPr lang="en-IN" sz="2400" b="1" dirty="0">
                <a:effectLst/>
                <a:latin typeface="Times New Roman" panose="02020603050405020304" pitchFamily="18" charset="0"/>
                <a:cs typeface="Times New Roman" panose="02020603050405020304" pitchFamily="18" charset="0"/>
              </a:rPr>
              <a:t>Mutation</a:t>
            </a:r>
          </a:p>
        </p:txBody>
      </p:sp>
      <p:sp>
        <p:nvSpPr>
          <p:cNvPr id="3" name="TextBox 2">
            <a:extLst>
              <a:ext uri="{FF2B5EF4-FFF2-40B4-BE49-F238E27FC236}">
                <a16:creationId xmlns:a16="http://schemas.microsoft.com/office/drawing/2014/main" id="{FE21A4B6-B9D7-F83A-64C8-2F4E8053DC81}"/>
              </a:ext>
            </a:extLst>
          </p:cNvPr>
          <p:cNvSpPr txBox="1"/>
          <p:nvPr/>
        </p:nvSpPr>
        <p:spPr>
          <a:xfrm>
            <a:off x="517585" y="1052423"/>
            <a:ext cx="11594328" cy="4893647"/>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While the crossover operation ensures variety and can help speed up the search, it does not generate new solutions.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This is the work of the mutation operator, which helps in maintaining and introducing diversity in the population.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mutation operator is applied to certain genes (bits) of the child chromosomes with a probability Pm.</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We can have a bit flip mutation; if we consider our earlier example, then in the 16-bit</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chromosome, the bit flip mutation will cause a single bit to change its state</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There is a possibility that we set the gene to a random value for all possible values. This is called random setting.</a:t>
            </a:r>
          </a:p>
          <a:p>
            <a:pPr marL="342900" indent="-342900" algn="just">
              <a:buFont typeface="Arial" panose="020B0604020202020204" pitchFamily="34" charset="0"/>
              <a:buChar char="•"/>
            </a:pPr>
            <a:endParaRPr lang="en-IN" sz="240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400" dirty="0">
              <a:effectLst/>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0974A41-5A8B-1FD1-40C8-770AC55D18AE}"/>
              </a:ext>
            </a:extLst>
          </p:cNvPr>
          <p:cNvPicPr>
            <a:picLocks noChangeAspect="1"/>
          </p:cNvPicPr>
          <p:nvPr/>
        </p:nvPicPr>
        <p:blipFill>
          <a:blip r:embed="rId2"/>
          <a:stretch>
            <a:fillRect/>
          </a:stretch>
        </p:blipFill>
        <p:spPr>
          <a:xfrm>
            <a:off x="650260" y="4848407"/>
            <a:ext cx="11024155" cy="1630031"/>
          </a:xfrm>
          <a:prstGeom prst="rect">
            <a:avLst/>
          </a:prstGeom>
        </p:spPr>
      </p:pic>
    </p:spTree>
    <p:extLst>
      <p:ext uri="{BB962C8B-B14F-4D97-AF65-F5344CB8AC3E}">
        <p14:creationId xmlns:p14="http://schemas.microsoft.com/office/powerpoint/2010/main" val="3597518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A10DEC-59BC-521F-613C-F2472F7B8414}"/>
              </a:ext>
            </a:extLst>
          </p:cNvPr>
          <p:cNvSpPr txBox="1"/>
          <p:nvPr/>
        </p:nvSpPr>
        <p:spPr>
          <a:xfrm>
            <a:off x="345057" y="207034"/>
            <a:ext cx="1654620" cy="461665"/>
          </a:xfrm>
          <a:prstGeom prst="rect">
            <a:avLst/>
          </a:prstGeom>
          <a:noFill/>
        </p:spPr>
        <p:txBody>
          <a:bodyPr wrap="none" rtlCol="0">
            <a:spAutoFit/>
          </a:bodyPr>
          <a:lstStyle/>
          <a:p>
            <a:r>
              <a:rPr lang="en-IN" sz="2400" b="1" i="1" dirty="0">
                <a:effectLst/>
                <a:latin typeface="Times New Roman" panose="02020603050405020304" pitchFamily="18" charset="0"/>
                <a:cs typeface="Times New Roman" panose="02020603050405020304" pitchFamily="18" charset="0"/>
              </a:rPr>
              <a:t>Advantages</a:t>
            </a:r>
            <a:endParaRPr lang="en-IN" sz="2400" b="1" dirty="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3C1DEA3-84E8-A457-2BFB-B18CBF288CB6}"/>
              </a:ext>
            </a:extLst>
          </p:cNvPr>
          <p:cNvSpPr txBox="1"/>
          <p:nvPr/>
        </p:nvSpPr>
        <p:spPr>
          <a:xfrm>
            <a:off x="879894" y="668699"/>
            <a:ext cx="10644997" cy="6370975"/>
          </a:xfrm>
          <a:prstGeom prst="rect">
            <a:avLst/>
          </a:prstGeom>
          <a:noFill/>
        </p:spPr>
        <p:txBody>
          <a:bodyPr wrap="square">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They can be used to optimize either continuous or discrete variables.</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Unlike gradient descent, we do not require derivative information, which also means that there is no need for the fitness function to be continuous and differentiable.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It can simultaneously search from a wide sampling of the cost surface.</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We can deal with a large number of variables without a significant increase in computation time.</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generation of the population and calculating their fitness values can be performed in parallel, and hence genetic algorithms are well suited for parallel computers.</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They can work even when the topological surface is extremely complex because crossover and mutation operators help them in jumping out of a local minimum.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They can provide more than one optimum solution.</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We can use them with numerically generated data, experimental data, or even analytical functions. They specifically work well for large-scale optimization problems.</a:t>
            </a:r>
          </a:p>
          <a:p>
            <a:pPr algn="just"/>
            <a:endParaRPr lang="en-IN" sz="2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3037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7C97E8-CACC-6E4D-7964-5BA0891B7564}"/>
              </a:ext>
            </a:extLst>
          </p:cNvPr>
          <p:cNvSpPr txBox="1"/>
          <p:nvPr/>
        </p:nvSpPr>
        <p:spPr>
          <a:xfrm>
            <a:off x="293298" y="379561"/>
            <a:ext cx="11369615" cy="2677656"/>
          </a:xfrm>
          <a:prstGeom prst="rect">
            <a:avLst/>
          </a:prstGeom>
          <a:noFill/>
        </p:spPr>
        <p:txBody>
          <a:bodyPr wrap="square" rtlCol="0">
            <a:spAutoFit/>
          </a:bodyPr>
          <a:lstStyle/>
          <a:p>
            <a:r>
              <a:rPr lang="en-IN" sz="2400" b="1" dirty="0">
                <a:effectLst/>
                <a:latin typeface="Times New Roman" panose="02020603050405020304" pitchFamily="18" charset="0"/>
                <a:cs typeface="Times New Roman" panose="02020603050405020304" pitchFamily="18" charset="0"/>
              </a:rPr>
              <a:t>Disadvantages</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If the optimization function is a well-behaved convex function, then gradient based</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methods will give a faster convergence</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large population of solutions that helps genetic algorithms cover the search space more extensively also results in slow convergence</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Designing a fitness function can be a daunting task</a:t>
            </a:r>
          </a:p>
          <a:p>
            <a:endParaRPr lang="en-IN" sz="2400" b="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3117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1BD6F-91B8-A024-4515-8E255161C922}"/>
              </a:ext>
            </a:extLst>
          </p:cNvPr>
          <p:cNvSpPr txBox="1"/>
          <p:nvPr/>
        </p:nvSpPr>
        <p:spPr>
          <a:xfrm>
            <a:off x="3709358" y="310551"/>
            <a:ext cx="4437497" cy="461665"/>
          </a:xfrm>
          <a:prstGeom prst="rect">
            <a:avLst/>
          </a:prstGeom>
          <a:noFill/>
        </p:spPr>
        <p:txBody>
          <a:bodyPr wrap="none" rtlCol="0">
            <a:spAutoFit/>
          </a:bodyPr>
          <a:lstStyle/>
          <a:p>
            <a:r>
              <a:rPr lang="en-IN" sz="2400" b="1" dirty="0">
                <a:effectLst/>
                <a:latin typeface="Times New Roman" panose="02020603050405020304" pitchFamily="18" charset="0"/>
                <a:cs typeface="Times New Roman" panose="02020603050405020304" pitchFamily="18" charset="0"/>
              </a:rPr>
              <a:t>Reinforcement Learning for IoT</a:t>
            </a:r>
          </a:p>
        </p:txBody>
      </p:sp>
      <p:pic>
        <p:nvPicPr>
          <p:cNvPr id="3" name="Picture 2">
            <a:extLst>
              <a:ext uri="{FF2B5EF4-FFF2-40B4-BE49-F238E27FC236}">
                <a16:creationId xmlns:a16="http://schemas.microsoft.com/office/drawing/2014/main" id="{A7EDF39A-0898-668C-3622-5EFD61221287}"/>
              </a:ext>
            </a:extLst>
          </p:cNvPr>
          <p:cNvPicPr>
            <a:picLocks noChangeAspect="1"/>
          </p:cNvPicPr>
          <p:nvPr/>
        </p:nvPicPr>
        <p:blipFill>
          <a:blip r:embed="rId2"/>
          <a:stretch>
            <a:fillRect/>
          </a:stretch>
        </p:blipFill>
        <p:spPr>
          <a:xfrm>
            <a:off x="393378" y="772216"/>
            <a:ext cx="11286788" cy="2833214"/>
          </a:xfrm>
          <a:prstGeom prst="rect">
            <a:avLst/>
          </a:prstGeom>
        </p:spPr>
      </p:pic>
      <p:pic>
        <p:nvPicPr>
          <p:cNvPr id="4" name="Picture 3">
            <a:extLst>
              <a:ext uri="{FF2B5EF4-FFF2-40B4-BE49-F238E27FC236}">
                <a16:creationId xmlns:a16="http://schemas.microsoft.com/office/drawing/2014/main" id="{F69D483A-B8C9-66C5-02AB-B3FF4BFA2EED}"/>
              </a:ext>
            </a:extLst>
          </p:cNvPr>
          <p:cNvPicPr>
            <a:picLocks noChangeAspect="1"/>
          </p:cNvPicPr>
          <p:nvPr/>
        </p:nvPicPr>
        <p:blipFill>
          <a:blip r:embed="rId3"/>
          <a:stretch>
            <a:fillRect/>
          </a:stretch>
        </p:blipFill>
        <p:spPr>
          <a:xfrm>
            <a:off x="4123426" y="3096794"/>
            <a:ext cx="4961627" cy="3640109"/>
          </a:xfrm>
          <a:prstGeom prst="rect">
            <a:avLst/>
          </a:prstGeom>
        </p:spPr>
      </p:pic>
    </p:spTree>
    <p:extLst>
      <p:ext uri="{BB962C8B-B14F-4D97-AF65-F5344CB8AC3E}">
        <p14:creationId xmlns:p14="http://schemas.microsoft.com/office/powerpoint/2010/main" val="2861959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5A9B0F-96EA-FE25-A427-9267F17C1DF5}"/>
              </a:ext>
            </a:extLst>
          </p:cNvPr>
          <p:cNvSpPr txBox="1"/>
          <p:nvPr/>
        </p:nvSpPr>
        <p:spPr>
          <a:xfrm>
            <a:off x="258793" y="155276"/>
            <a:ext cx="2261196"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RL terminology</a:t>
            </a:r>
          </a:p>
        </p:txBody>
      </p:sp>
      <p:pic>
        <p:nvPicPr>
          <p:cNvPr id="3" name="Picture 2">
            <a:extLst>
              <a:ext uri="{FF2B5EF4-FFF2-40B4-BE49-F238E27FC236}">
                <a16:creationId xmlns:a16="http://schemas.microsoft.com/office/drawing/2014/main" id="{5EA17C4F-E4BB-BDCA-B74C-3AB9D48D699E}"/>
              </a:ext>
            </a:extLst>
          </p:cNvPr>
          <p:cNvPicPr>
            <a:picLocks noChangeAspect="1"/>
          </p:cNvPicPr>
          <p:nvPr/>
        </p:nvPicPr>
        <p:blipFill>
          <a:blip r:embed="rId2"/>
          <a:stretch>
            <a:fillRect/>
          </a:stretch>
        </p:blipFill>
        <p:spPr>
          <a:xfrm>
            <a:off x="2209800" y="967179"/>
            <a:ext cx="7772400" cy="4923641"/>
          </a:xfrm>
          <a:prstGeom prst="rect">
            <a:avLst/>
          </a:prstGeom>
        </p:spPr>
      </p:pic>
    </p:spTree>
    <p:extLst>
      <p:ext uri="{BB962C8B-B14F-4D97-AF65-F5344CB8AC3E}">
        <p14:creationId xmlns:p14="http://schemas.microsoft.com/office/powerpoint/2010/main" val="85900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4D12C8-B689-D558-BC9A-41862E87A5C5}"/>
              </a:ext>
            </a:extLst>
          </p:cNvPr>
          <p:cNvSpPr txBox="1"/>
          <p:nvPr/>
        </p:nvSpPr>
        <p:spPr>
          <a:xfrm>
            <a:off x="483079" y="224287"/>
            <a:ext cx="1271502"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States s:</a:t>
            </a:r>
          </a:p>
        </p:txBody>
      </p:sp>
      <p:sp>
        <p:nvSpPr>
          <p:cNvPr id="3" name="TextBox 2">
            <a:extLst>
              <a:ext uri="{FF2B5EF4-FFF2-40B4-BE49-F238E27FC236}">
                <a16:creationId xmlns:a16="http://schemas.microsoft.com/office/drawing/2014/main" id="{3A8570E3-FE32-93B5-5264-71D6AB2B07D7}"/>
              </a:ext>
            </a:extLst>
          </p:cNvPr>
          <p:cNvSpPr txBox="1"/>
          <p:nvPr/>
        </p:nvSpPr>
        <p:spPr>
          <a:xfrm>
            <a:off x="874143" y="685952"/>
            <a:ext cx="10834778" cy="3046988"/>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states can be thought of as a set of tokens (or representation) that</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can define all of the possible states the environment can be in.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state can be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continuous or discrete. For example, in the case of an agent finding a path</a:t>
            </a:r>
            <a:r>
              <a:rPr lang="en-IN" sz="2400" dirty="0">
                <a:latin typeface="Times New Roman" panose="02020603050405020304" pitchFamily="18" charset="0"/>
                <a:cs typeface="Times New Roman" panose="02020603050405020304" pitchFamily="18" charset="0"/>
              </a:rPr>
              <a:t> t</a:t>
            </a:r>
            <a:r>
              <a:rPr lang="en-IN" sz="2400" dirty="0">
                <a:effectLst/>
                <a:latin typeface="Times New Roman" panose="02020603050405020304" pitchFamily="18" charset="0"/>
                <a:cs typeface="Times New Roman" panose="02020603050405020304" pitchFamily="18" charset="0"/>
              </a:rPr>
              <a:t>hrough a maze, the state can be represented by a 4x4 array, with a 0 representing an empty block</a:t>
            </a:r>
            <a:r>
              <a:rPr lang="en-IN" sz="2400" dirty="0">
                <a:latin typeface="Times New Roman" panose="02020603050405020304" pitchFamily="18" charset="0"/>
                <a:cs typeface="Times New Roman" panose="02020603050405020304" pitchFamily="18" charset="0"/>
              </a:rPr>
              <a:t> 1 </a:t>
            </a:r>
            <a:r>
              <a:rPr lang="en-IN" sz="2400" dirty="0">
                <a:effectLst/>
                <a:latin typeface="Times New Roman" panose="02020603050405020304" pitchFamily="18" charset="0"/>
                <a:cs typeface="Times New Roman" panose="02020603050405020304" pitchFamily="18" charset="0"/>
              </a:rPr>
              <a:t>representing a block occupied by the agent, and X the state that can't be occupied; the states here are discrete in nature.</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 In the case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of an agent steering the wheel, the state is the view in front of the SDC. The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image contains continuous valued pixels</a:t>
            </a:r>
          </a:p>
        </p:txBody>
      </p:sp>
      <p:sp>
        <p:nvSpPr>
          <p:cNvPr id="4" name="TextBox 3">
            <a:extLst>
              <a:ext uri="{FF2B5EF4-FFF2-40B4-BE49-F238E27FC236}">
                <a16:creationId xmlns:a16="http://schemas.microsoft.com/office/drawing/2014/main" id="{1A7F6281-A183-EDFB-25C8-1953BDC916FD}"/>
              </a:ext>
            </a:extLst>
          </p:cNvPr>
          <p:cNvSpPr txBox="1"/>
          <p:nvPr/>
        </p:nvSpPr>
        <p:spPr>
          <a:xfrm>
            <a:off x="252246" y="3797183"/>
            <a:ext cx="1835759"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Actions a(s):</a:t>
            </a:r>
          </a:p>
        </p:txBody>
      </p:sp>
      <p:sp>
        <p:nvSpPr>
          <p:cNvPr id="5" name="TextBox 4">
            <a:extLst>
              <a:ext uri="{FF2B5EF4-FFF2-40B4-BE49-F238E27FC236}">
                <a16:creationId xmlns:a16="http://schemas.microsoft.com/office/drawing/2014/main" id="{7E8A8230-B560-02AE-1279-A47EBFD10628}"/>
              </a:ext>
            </a:extLst>
          </p:cNvPr>
          <p:cNvSpPr txBox="1"/>
          <p:nvPr/>
        </p:nvSpPr>
        <p:spPr>
          <a:xfrm>
            <a:off x="586596" y="4382219"/>
            <a:ext cx="10938295" cy="1938992"/>
          </a:xfrm>
          <a:prstGeom prst="rect">
            <a:avLst/>
          </a:prstGeom>
          <a:noFill/>
        </p:spPr>
        <p:txBody>
          <a:bodyPr wrap="square" rtlCol="0">
            <a:spAutoFit/>
          </a:bodyPr>
          <a:lstStyle/>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Actions are the set of all possible things that the agent can do in a</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particular state. The set of possible actions a depends on the present state</a:t>
            </a:r>
            <a:r>
              <a:rPr lang="en-IN" sz="2400" dirty="0">
                <a:latin typeface="Times New Roman" panose="02020603050405020304" pitchFamily="18" charset="0"/>
                <a:cs typeface="Times New Roman" panose="02020603050405020304" pitchFamily="18" charset="0"/>
              </a:rPr>
              <a:t> s. </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They can be discrete or continuous. </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agent in the maze can perform five discrete actions [up, down, left, right and no change]</a:t>
            </a:r>
          </a:p>
        </p:txBody>
      </p:sp>
    </p:spTree>
    <p:extLst>
      <p:ext uri="{BB962C8B-B14F-4D97-AF65-F5344CB8AC3E}">
        <p14:creationId xmlns:p14="http://schemas.microsoft.com/office/powerpoint/2010/main" val="3198053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9F9F71-4CDF-E551-4FF0-7A197B33179F}"/>
              </a:ext>
            </a:extLst>
          </p:cNvPr>
          <p:cNvPicPr>
            <a:picLocks noChangeAspect="1"/>
          </p:cNvPicPr>
          <p:nvPr/>
        </p:nvPicPr>
        <p:blipFill>
          <a:blip r:embed="rId2"/>
          <a:stretch>
            <a:fillRect/>
          </a:stretch>
        </p:blipFill>
        <p:spPr>
          <a:xfrm>
            <a:off x="377765" y="183790"/>
            <a:ext cx="3054830" cy="678851"/>
          </a:xfrm>
          <a:prstGeom prst="rect">
            <a:avLst/>
          </a:prstGeom>
        </p:spPr>
      </p:pic>
      <p:sp>
        <p:nvSpPr>
          <p:cNvPr id="7" name="TextBox 6">
            <a:extLst>
              <a:ext uri="{FF2B5EF4-FFF2-40B4-BE49-F238E27FC236}">
                <a16:creationId xmlns:a16="http://schemas.microsoft.com/office/drawing/2014/main" id="{8084B181-8D82-BDF3-7237-CAA7AB3EC403}"/>
              </a:ext>
            </a:extLst>
          </p:cNvPr>
          <p:cNvSpPr txBox="1"/>
          <p:nvPr/>
        </p:nvSpPr>
        <p:spPr>
          <a:xfrm>
            <a:off x="690113" y="862641"/>
            <a:ext cx="10437962" cy="3046988"/>
          </a:xfrm>
          <a:prstGeom prst="rect">
            <a:avLst/>
          </a:prstGeom>
          <a:noFill/>
        </p:spPr>
        <p:txBody>
          <a:bodyPr wrap="square">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It's a scalar value returned by the environment when the agent selects an action. It defines the goal; the agent gets a higher reward if the action brings it near the goal, and a low (or even negative) reward otherwise.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How we define a reward is totally up to us—in the case of the maze, we can define the reward as the Euclidean distance between the agent's current position and goal.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SDC agent reward can be that the car is on the road (positive reward) or off the road (negative reward).</a:t>
            </a:r>
          </a:p>
        </p:txBody>
      </p:sp>
      <p:pic>
        <p:nvPicPr>
          <p:cNvPr id="8" name="Picture 7">
            <a:extLst>
              <a:ext uri="{FF2B5EF4-FFF2-40B4-BE49-F238E27FC236}">
                <a16:creationId xmlns:a16="http://schemas.microsoft.com/office/drawing/2014/main" id="{4A7F5984-8448-7D73-01B5-F21873D6B655}"/>
              </a:ext>
            </a:extLst>
          </p:cNvPr>
          <p:cNvPicPr>
            <a:picLocks noChangeAspect="1"/>
          </p:cNvPicPr>
          <p:nvPr/>
        </p:nvPicPr>
        <p:blipFill>
          <a:blip r:embed="rId3"/>
          <a:stretch>
            <a:fillRect/>
          </a:stretch>
        </p:blipFill>
        <p:spPr>
          <a:xfrm>
            <a:off x="377765" y="3909629"/>
            <a:ext cx="1429470" cy="431110"/>
          </a:xfrm>
          <a:prstGeom prst="rect">
            <a:avLst/>
          </a:prstGeom>
        </p:spPr>
      </p:pic>
      <p:sp>
        <p:nvSpPr>
          <p:cNvPr id="10" name="TextBox 9">
            <a:extLst>
              <a:ext uri="{FF2B5EF4-FFF2-40B4-BE49-F238E27FC236}">
                <a16:creationId xmlns:a16="http://schemas.microsoft.com/office/drawing/2014/main" id="{5CC8FCA8-FBB2-DB6A-11F1-5ABD517AF811}"/>
              </a:ext>
            </a:extLst>
          </p:cNvPr>
          <p:cNvSpPr txBox="1"/>
          <p:nvPr/>
        </p:nvSpPr>
        <p:spPr>
          <a:xfrm>
            <a:off x="690112" y="4287199"/>
            <a:ext cx="10817525" cy="2308324"/>
          </a:xfrm>
          <a:prstGeom prst="rect">
            <a:avLst/>
          </a:prstGeom>
          <a:noFill/>
        </p:spPr>
        <p:txBody>
          <a:bodyPr wrap="square">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It defines a mapping between each state and the action to take in that state. The policy can be deterministic—that is, for each state a well-defined policy.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Like for the maze agent, a policy can be that if the top block is empty, move up. The policy can also be stochastic—that is, where an action is taken by some probability.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It can be implemented as a simple look-up table, or it can be a function dependent on the present state. The policy is the core of the RL agent.</a:t>
            </a:r>
          </a:p>
        </p:txBody>
      </p:sp>
    </p:spTree>
    <p:extLst>
      <p:ext uri="{BB962C8B-B14F-4D97-AF65-F5344CB8AC3E}">
        <p14:creationId xmlns:p14="http://schemas.microsoft.com/office/powerpoint/2010/main" val="169571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111328-ABEE-50D5-A62C-C1024E779EFE}"/>
              </a:ext>
            </a:extLst>
          </p:cNvPr>
          <p:cNvPicPr>
            <a:picLocks noChangeAspect="1"/>
          </p:cNvPicPr>
          <p:nvPr/>
        </p:nvPicPr>
        <p:blipFill>
          <a:blip r:embed="rId2"/>
          <a:stretch>
            <a:fillRect/>
          </a:stretch>
        </p:blipFill>
        <p:spPr>
          <a:xfrm>
            <a:off x="205356" y="0"/>
            <a:ext cx="2382209" cy="484517"/>
          </a:xfrm>
          <a:prstGeom prst="rect">
            <a:avLst/>
          </a:prstGeom>
        </p:spPr>
      </p:pic>
      <p:sp>
        <p:nvSpPr>
          <p:cNvPr id="3" name="TextBox 2">
            <a:extLst>
              <a:ext uri="{FF2B5EF4-FFF2-40B4-BE49-F238E27FC236}">
                <a16:creationId xmlns:a16="http://schemas.microsoft.com/office/drawing/2014/main" id="{5BCFAD0E-3978-DDBC-65CC-A6794FCF0CC6}"/>
              </a:ext>
            </a:extLst>
          </p:cNvPr>
          <p:cNvSpPr txBox="1"/>
          <p:nvPr/>
        </p:nvSpPr>
        <p:spPr>
          <a:xfrm>
            <a:off x="534838" y="690113"/>
            <a:ext cx="11059064" cy="1569660"/>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defines the goodness of a state in the long run. It can be thought of as the total amount of reward the agent can expect to accumulate over the future, starting from the state s. </a:t>
            </a:r>
          </a:p>
          <a:p>
            <a:pPr algn="just"/>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44DAF37-06A7-1DFE-20A2-55DEB195337D}"/>
              </a:ext>
            </a:extLst>
          </p:cNvPr>
          <p:cNvPicPr>
            <a:picLocks noChangeAspect="1"/>
          </p:cNvPicPr>
          <p:nvPr/>
        </p:nvPicPr>
        <p:blipFill>
          <a:blip r:embed="rId3"/>
          <a:stretch>
            <a:fillRect/>
          </a:stretch>
        </p:blipFill>
        <p:spPr>
          <a:xfrm>
            <a:off x="1628688" y="1992103"/>
            <a:ext cx="7941721" cy="1708978"/>
          </a:xfrm>
          <a:prstGeom prst="rect">
            <a:avLst/>
          </a:prstGeom>
        </p:spPr>
      </p:pic>
      <p:pic>
        <p:nvPicPr>
          <p:cNvPr id="5" name="Picture 4">
            <a:extLst>
              <a:ext uri="{FF2B5EF4-FFF2-40B4-BE49-F238E27FC236}">
                <a16:creationId xmlns:a16="http://schemas.microsoft.com/office/drawing/2014/main" id="{7FFFB52A-44F0-33EF-2435-609B2CD3F66C}"/>
              </a:ext>
            </a:extLst>
          </p:cNvPr>
          <p:cNvPicPr>
            <a:picLocks noChangeAspect="1"/>
          </p:cNvPicPr>
          <p:nvPr/>
        </p:nvPicPr>
        <p:blipFill>
          <a:blip r:embed="rId4"/>
          <a:stretch>
            <a:fillRect/>
          </a:stretch>
        </p:blipFill>
        <p:spPr>
          <a:xfrm>
            <a:off x="205355" y="3701081"/>
            <a:ext cx="4863795" cy="484516"/>
          </a:xfrm>
          <a:prstGeom prst="rect">
            <a:avLst/>
          </a:prstGeom>
        </p:spPr>
      </p:pic>
      <p:sp>
        <p:nvSpPr>
          <p:cNvPr id="6" name="TextBox 5">
            <a:extLst>
              <a:ext uri="{FF2B5EF4-FFF2-40B4-BE49-F238E27FC236}">
                <a16:creationId xmlns:a16="http://schemas.microsoft.com/office/drawing/2014/main" id="{73A9325E-3B44-59EF-D548-89C4C0C6A07B}"/>
              </a:ext>
            </a:extLst>
          </p:cNvPr>
          <p:cNvSpPr txBox="1"/>
          <p:nvPr/>
        </p:nvSpPr>
        <p:spPr>
          <a:xfrm>
            <a:off x="672861" y="4313208"/>
            <a:ext cx="10593238"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It's the goodness of a state s taking</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action a and thereafter following policy</a:t>
            </a:r>
          </a:p>
        </p:txBody>
      </p:sp>
      <p:pic>
        <p:nvPicPr>
          <p:cNvPr id="8" name="Picture 7">
            <a:extLst>
              <a:ext uri="{FF2B5EF4-FFF2-40B4-BE49-F238E27FC236}">
                <a16:creationId xmlns:a16="http://schemas.microsoft.com/office/drawing/2014/main" id="{2256C342-035C-B73A-3E17-6D2B44DA8B35}"/>
              </a:ext>
            </a:extLst>
          </p:cNvPr>
          <p:cNvPicPr>
            <a:picLocks noChangeAspect="1"/>
          </p:cNvPicPr>
          <p:nvPr/>
        </p:nvPicPr>
        <p:blipFill>
          <a:blip r:embed="rId5"/>
          <a:stretch>
            <a:fillRect/>
          </a:stretch>
        </p:blipFill>
        <p:spPr>
          <a:xfrm>
            <a:off x="1628688" y="4797531"/>
            <a:ext cx="7093825" cy="1016947"/>
          </a:xfrm>
          <a:prstGeom prst="rect">
            <a:avLst/>
          </a:prstGeom>
        </p:spPr>
      </p:pic>
      <p:pic>
        <p:nvPicPr>
          <p:cNvPr id="9" name="Picture 8">
            <a:extLst>
              <a:ext uri="{FF2B5EF4-FFF2-40B4-BE49-F238E27FC236}">
                <a16:creationId xmlns:a16="http://schemas.microsoft.com/office/drawing/2014/main" id="{422F455D-6449-E838-97C9-F2D2078202A4}"/>
              </a:ext>
            </a:extLst>
          </p:cNvPr>
          <p:cNvPicPr>
            <a:picLocks noChangeAspect="1"/>
          </p:cNvPicPr>
          <p:nvPr/>
        </p:nvPicPr>
        <p:blipFill>
          <a:blip r:embed="rId6"/>
          <a:stretch>
            <a:fillRect/>
          </a:stretch>
        </p:blipFill>
        <p:spPr>
          <a:xfrm>
            <a:off x="1628688" y="5499144"/>
            <a:ext cx="8678534" cy="1187971"/>
          </a:xfrm>
          <a:prstGeom prst="rect">
            <a:avLst/>
          </a:prstGeom>
        </p:spPr>
      </p:pic>
    </p:spTree>
    <p:extLst>
      <p:ext uri="{BB962C8B-B14F-4D97-AF65-F5344CB8AC3E}">
        <p14:creationId xmlns:p14="http://schemas.microsoft.com/office/powerpoint/2010/main" val="949578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FBA48-72B7-EF00-3706-C990392F6934}"/>
              </a:ext>
            </a:extLst>
          </p:cNvPr>
          <p:cNvSpPr txBox="1"/>
          <p:nvPr/>
        </p:nvSpPr>
        <p:spPr>
          <a:xfrm>
            <a:off x="155275" y="207034"/>
            <a:ext cx="3588675" cy="461665"/>
          </a:xfrm>
          <a:prstGeom prst="rect">
            <a:avLst/>
          </a:prstGeom>
          <a:noFill/>
        </p:spPr>
        <p:txBody>
          <a:bodyPr wrap="none" rtlCol="0">
            <a:spAutoFit/>
          </a:bodyPr>
          <a:lstStyle/>
          <a:p>
            <a:r>
              <a:rPr lang="en-IN" sz="2400" b="1" dirty="0">
                <a:effectLst/>
                <a:latin typeface="Times New Roman" panose="02020603050405020304" pitchFamily="18" charset="0"/>
                <a:cs typeface="Times New Roman" panose="02020603050405020304" pitchFamily="18" charset="0"/>
              </a:rPr>
              <a:t>Model of the environment</a:t>
            </a:r>
          </a:p>
        </p:txBody>
      </p:sp>
      <p:sp>
        <p:nvSpPr>
          <p:cNvPr id="3" name="TextBox 2">
            <a:extLst>
              <a:ext uri="{FF2B5EF4-FFF2-40B4-BE49-F238E27FC236}">
                <a16:creationId xmlns:a16="http://schemas.microsoft.com/office/drawing/2014/main" id="{48ACF6DC-ECCE-894F-1AE9-81C51D10E9FD}"/>
              </a:ext>
            </a:extLst>
          </p:cNvPr>
          <p:cNvSpPr txBox="1"/>
          <p:nvPr/>
        </p:nvSpPr>
        <p:spPr>
          <a:xfrm>
            <a:off x="465826" y="793630"/>
            <a:ext cx="10833425" cy="1569660"/>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mimics the behavior of the environment, and it contains the physics of the environment; in other words, it defines how the environment will behave. The model of the environment is defined by the transition probability to the next state.</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919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3F2283-DE20-FBE1-4FCE-A4B03F73B392}"/>
              </a:ext>
            </a:extLst>
          </p:cNvPr>
          <p:cNvPicPr>
            <a:picLocks noChangeAspect="1"/>
          </p:cNvPicPr>
          <p:nvPr/>
        </p:nvPicPr>
        <p:blipFill>
          <a:blip r:embed="rId2"/>
          <a:stretch>
            <a:fillRect/>
          </a:stretch>
        </p:blipFill>
        <p:spPr>
          <a:xfrm>
            <a:off x="2209800" y="315668"/>
            <a:ext cx="7772400" cy="2358047"/>
          </a:xfrm>
          <a:prstGeom prst="rect">
            <a:avLst/>
          </a:prstGeom>
        </p:spPr>
      </p:pic>
      <p:sp>
        <p:nvSpPr>
          <p:cNvPr id="5" name="TextBox 4">
            <a:extLst>
              <a:ext uri="{FF2B5EF4-FFF2-40B4-BE49-F238E27FC236}">
                <a16:creationId xmlns:a16="http://schemas.microsoft.com/office/drawing/2014/main" id="{3F215AE1-9542-2E1E-A9AD-548B11AD4B13}"/>
              </a:ext>
            </a:extLst>
          </p:cNvPr>
          <p:cNvSpPr txBox="1"/>
          <p:nvPr/>
        </p:nvSpPr>
        <p:spPr>
          <a:xfrm>
            <a:off x="3154690" y="2673715"/>
            <a:ext cx="6827510" cy="369332"/>
          </a:xfrm>
          <a:prstGeom prst="rect">
            <a:avLst/>
          </a:prstGeom>
          <a:noFill/>
        </p:spPr>
        <p:txBody>
          <a:bodyPr wrap="none" rtlCol="0">
            <a:spAutoFit/>
          </a:bodyPr>
          <a:lstStyle/>
          <a:p>
            <a:r>
              <a:rPr lang="en-IN" dirty="0">
                <a:effectLst/>
                <a:latin typeface="Times New Roman" panose="02020603050405020304" pitchFamily="18" charset="0"/>
                <a:cs typeface="Times New Roman" panose="02020603050405020304" pitchFamily="18" charset="0"/>
              </a:rPr>
              <a:t>Relationship between input, the function to be optimized, and the output</a:t>
            </a:r>
          </a:p>
        </p:txBody>
      </p:sp>
      <p:sp>
        <p:nvSpPr>
          <p:cNvPr id="6" name="TextBox 5">
            <a:extLst>
              <a:ext uri="{FF2B5EF4-FFF2-40B4-BE49-F238E27FC236}">
                <a16:creationId xmlns:a16="http://schemas.microsoft.com/office/drawing/2014/main" id="{BF2065E1-8068-6A42-2ED7-B745FD38A365}"/>
              </a:ext>
            </a:extLst>
          </p:cNvPr>
          <p:cNvSpPr txBox="1"/>
          <p:nvPr/>
        </p:nvSpPr>
        <p:spPr>
          <a:xfrm>
            <a:off x="597877" y="3552092"/>
            <a:ext cx="10498016" cy="2677656"/>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aim is to minimize the cost, such that the constraints specified by the function are satisfied by the input variables.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mathematical relationship between the cost function, constraints, and input variables determines the complexity of the optimization problem.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One of the key issues is whether the cost function and constraints are convex or nonconvex.</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9572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496314-7285-13FC-56FC-EBEFDC29C171}"/>
              </a:ext>
            </a:extLst>
          </p:cNvPr>
          <p:cNvSpPr txBox="1"/>
          <p:nvPr/>
        </p:nvSpPr>
        <p:spPr>
          <a:xfrm>
            <a:off x="500332" y="310551"/>
            <a:ext cx="3948581" cy="461665"/>
          </a:xfrm>
          <a:prstGeom prst="rect">
            <a:avLst/>
          </a:prstGeom>
          <a:noFill/>
        </p:spPr>
        <p:txBody>
          <a:bodyPr wrap="none" rtlCol="0">
            <a:spAutoFit/>
          </a:bodyPr>
          <a:lstStyle/>
          <a:p>
            <a:r>
              <a:rPr lang="en-IN" sz="2400" b="1" dirty="0">
                <a:effectLst/>
                <a:latin typeface="Times New Roman" panose="02020603050405020304" pitchFamily="18" charset="0"/>
                <a:cs typeface="Times New Roman" panose="02020603050405020304" pitchFamily="18" charset="0"/>
              </a:rPr>
              <a:t>Deep reinforcement learning</a:t>
            </a:r>
          </a:p>
        </p:txBody>
      </p:sp>
      <p:sp>
        <p:nvSpPr>
          <p:cNvPr id="3" name="TextBox 2">
            <a:extLst>
              <a:ext uri="{FF2B5EF4-FFF2-40B4-BE49-F238E27FC236}">
                <a16:creationId xmlns:a16="http://schemas.microsoft.com/office/drawing/2014/main" id="{58A29997-28B2-2B77-2359-DDF9D340BF39}"/>
              </a:ext>
            </a:extLst>
          </p:cNvPr>
          <p:cNvSpPr txBox="1"/>
          <p:nvPr/>
        </p:nvSpPr>
        <p:spPr>
          <a:xfrm>
            <a:off x="897147" y="914400"/>
            <a:ext cx="10520585" cy="461665"/>
          </a:xfrm>
          <a:prstGeom prst="rect">
            <a:avLst/>
          </a:prstGeom>
          <a:noFill/>
        </p:spPr>
        <p:txBody>
          <a:bodyPr wrap="square" rtlCol="0">
            <a:spAutoFit/>
          </a:bodyPr>
          <a:lstStyle/>
          <a:p>
            <a:r>
              <a:rPr lang="en-IN" sz="2400" dirty="0">
                <a:effectLst/>
                <a:latin typeface="Times New Roman" panose="02020603050405020304" pitchFamily="18" charset="0"/>
                <a:cs typeface="Times New Roman" panose="02020603050405020304" pitchFamily="18" charset="0"/>
              </a:rPr>
              <a:t>RL algorithms can be classified into two, based on what they iterate/approximate:</a:t>
            </a:r>
          </a:p>
        </p:txBody>
      </p:sp>
      <p:sp>
        <p:nvSpPr>
          <p:cNvPr id="4" name="TextBox 3">
            <a:extLst>
              <a:ext uri="{FF2B5EF4-FFF2-40B4-BE49-F238E27FC236}">
                <a16:creationId xmlns:a16="http://schemas.microsoft.com/office/drawing/2014/main" id="{1D2162DE-AB53-030D-1685-13F4132A44B8}"/>
              </a:ext>
            </a:extLst>
          </p:cNvPr>
          <p:cNvSpPr txBox="1"/>
          <p:nvPr/>
        </p:nvSpPr>
        <p:spPr>
          <a:xfrm>
            <a:off x="362309" y="1535502"/>
            <a:ext cx="2971263" cy="461665"/>
          </a:xfrm>
          <a:prstGeom prst="rect">
            <a:avLst/>
          </a:prstGeom>
          <a:noFill/>
        </p:spPr>
        <p:txBody>
          <a:bodyPr wrap="none" rtlCol="0">
            <a:spAutoFit/>
          </a:bodyPr>
          <a:lstStyle/>
          <a:p>
            <a:r>
              <a:rPr lang="en-IN" sz="2400" b="1" dirty="0">
                <a:effectLst/>
                <a:latin typeface="Times New Roman" panose="02020603050405020304" pitchFamily="18" charset="0"/>
                <a:cs typeface="Times New Roman" panose="02020603050405020304" pitchFamily="18" charset="0"/>
              </a:rPr>
              <a:t>Value-based methods</a:t>
            </a:r>
          </a:p>
        </p:txBody>
      </p:sp>
      <p:sp>
        <p:nvSpPr>
          <p:cNvPr id="5" name="TextBox 4">
            <a:extLst>
              <a:ext uri="{FF2B5EF4-FFF2-40B4-BE49-F238E27FC236}">
                <a16:creationId xmlns:a16="http://schemas.microsoft.com/office/drawing/2014/main" id="{664022AF-0301-5586-E97A-6C5071AB19AF}"/>
              </a:ext>
            </a:extLst>
          </p:cNvPr>
          <p:cNvSpPr txBox="1"/>
          <p:nvPr/>
        </p:nvSpPr>
        <p:spPr>
          <a:xfrm>
            <a:off x="500332" y="2156603"/>
            <a:ext cx="8039819" cy="4524315"/>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In these methods, the algorithms take the action that maximizes the value function. The agent here learns to predict how good a given state or action would be.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Hence, here, the aim is to find the optimal value. An example of the value-based method is Q-learning.</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Consider, for example, our RL</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agent in a maze: assuming that the value of each state is the negative of the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number of steps needed to reach from that box to the goal, then, at each time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step, the agent will choose the action that takes it to a state with optimal value, as</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in the following diagram.</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So, starting from a value of -6, it'll move to -5,-4,-3,-2,-1 and eventually reach the goal with the value 0.</a:t>
            </a:r>
          </a:p>
        </p:txBody>
      </p:sp>
      <p:pic>
        <p:nvPicPr>
          <p:cNvPr id="6" name="Picture 5">
            <a:extLst>
              <a:ext uri="{FF2B5EF4-FFF2-40B4-BE49-F238E27FC236}">
                <a16:creationId xmlns:a16="http://schemas.microsoft.com/office/drawing/2014/main" id="{4D355346-340D-B4FF-3173-30F682765E95}"/>
              </a:ext>
            </a:extLst>
          </p:cNvPr>
          <p:cNvPicPr>
            <a:picLocks noChangeAspect="1"/>
          </p:cNvPicPr>
          <p:nvPr/>
        </p:nvPicPr>
        <p:blipFill>
          <a:blip r:embed="rId2"/>
          <a:stretch>
            <a:fillRect/>
          </a:stretch>
        </p:blipFill>
        <p:spPr>
          <a:xfrm>
            <a:off x="8718430" y="2156603"/>
            <a:ext cx="3473570" cy="3762366"/>
          </a:xfrm>
          <a:prstGeom prst="rect">
            <a:avLst/>
          </a:prstGeom>
        </p:spPr>
      </p:pic>
    </p:spTree>
    <p:extLst>
      <p:ext uri="{BB962C8B-B14F-4D97-AF65-F5344CB8AC3E}">
        <p14:creationId xmlns:p14="http://schemas.microsoft.com/office/powerpoint/2010/main" val="4241093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D79592-7319-54E1-4451-E413DD57E4FF}"/>
              </a:ext>
            </a:extLst>
          </p:cNvPr>
          <p:cNvSpPr txBox="1"/>
          <p:nvPr/>
        </p:nvSpPr>
        <p:spPr>
          <a:xfrm>
            <a:off x="431321" y="241540"/>
            <a:ext cx="3031599"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Policy-based methods</a:t>
            </a:r>
          </a:p>
        </p:txBody>
      </p:sp>
      <p:sp>
        <p:nvSpPr>
          <p:cNvPr id="3" name="TextBox 2">
            <a:extLst>
              <a:ext uri="{FF2B5EF4-FFF2-40B4-BE49-F238E27FC236}">
                <a16:creationId xmlns:a16="http://schemas.microsoft.com/office/drawing/2014/main" id="{D4FC9DCE-A94B-680C-440A-C161F98FECA4}"/>
              </a:ext>
            </a:extLst>
          </p:cNvPr>
          <p:cNvSpPr txBox="1"/>
          <p:nvPr/>
        </p:nvSpPr>
        <p:spPr>
          <a:xfrm>
            <a:off x="431321" y="879894"/>
            <a:ext cx="11124657" cy="267765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these methods, the algorithms predict the best policy which maximizes the value function.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aim is to find the optimal policy. An example of the policy-based method is policy gradients.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Here, we approximate the policy function, which allows us to map each state to the best corresponding action.</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5205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6D2BD-D45A-D008-EDC1-3D7F2D3006F1}"/>
              </a:ext>
            </a:extLst>
          </p:cNvPr>
          <p:cNvSpPr txBox="1"/>
          <p:nvPr/>
        </p:nvSpPr>
        <p:spPr>
          <a:xfrm>
            <a:off x="4088921" y="258792"/>
            <a:ext cx="3454022"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Simulated Environments</a:t>
            </a:r>
          </a:p>
        </p:txBody>
      </p:sp>
      <p:sp>
        <p:nvSpPr>
          <p:cNvPr id="3" name="TextBox 2">
            <a:extLst>
              <a:ext uri="{FF2B5EF4-FFF2-40B4-BE49-F238E27FC236}">
                <a16:creationId xmlns:a16="http://schemas.microsoft.com/office/drawing/2014/main" id="{0F81449B-C350-1142-03B6-F5B345787837}"/>
              </a:ext>
            </a:extLst>
          </p:cNvPr>
          <p:cNvSpPr txBox="1"/>
          <p:nvPr/>
        </p:nvSpPr>
        <p:spPr>
          <a:xfrm>
            <a:off x="241540" y="258792"/>
            <a:ext cx="11783683" cy="6740307"/>
          </a:xfrm>
          <a:prstGeom prst="rect">
            <a:avLst/>
          </a:prstGeom>
          <a:noFill/>
        </p:spPr>
        <p:txBody>
          <a:bodyPr wrap="square" rtlCol="0">
            <a:spAutoFit/>
          </a:bodyPr>
          <a:lstStyle/>
          <a:p>
            <a:r>
              <a:rPr lang="en-IN" sz="2400" b="1" dirty="0" err="1">
                <a:effectLst/>
                <a:latin typeface="Times New Roman" panose="02020603050405020304" pitchFamily="18" charset="0"/>
                <a:cs typeface="Times New Roman" panose="02020603050405020304" pitchFamily="18" charset="0"/>
              </a:rPr>
              <a:t>OpenAI</a:t>
            </a:r>
            <a:r>
              <a:rPr lang="en-IN" sz="2400" b="1" dirty="0">
                <a:effectLst/>
                <a:latin typeface="Times New Roman" panose="02020603050405020304" pitchFamily="18" charset="0"/>
                <a:cs typeface="Times New Roman" panose="02020603050405020304" pitchFamily="18" charset="0"/>
              </a:rPr>
              <a:t> gym</a:t>
            </a:r>
            <a:r>
              <a:rPr lang="en-US" sz="2400" b="1" dirty="0">
                <a:effectLst/>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contains a collection of environments that we can use to train our RL agents.</a:t>
            </a:r>
          </a:p>
          <a:p>
            <a:pPr marL="15875" lvl="1"/>
            <a:r>
              <a:rPr lang="en-US" sz="2400" b="1" dirty="0">
                <a:latin typeface="Times New Roman" panose="02020603050405020304" pitchFamily="18" charset="0"/>
                <a:cs typeface="Times New Roman" panose="02020603050405020304" pitchFamily="18" charset="0"/>
              </a:rPr>
              <a:t>Unity ML-Agents SDK</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allows developers to transform games and simulations created using the Unity editor into environments where intelligent agents can be trained using DRL, evolutionary strategies, or other machine learning methods through a simple-to-use Python API. </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works with TensorFlow and provides the ability to train intelligent agents for two-dimensional/</a:t>
            </a:r>
            <a:r>
              <a:rPr lang="en-US" sz="2400" dirty="0" err="1">
                <a:latin typeface="Times New Roman" panose="02020603050405020304" pitchFamily="18" charset="0"/>
                <a:cs typeface="Times New Roman" panose="02020603050405020304" pitchFamily="18" charset="0"/>
              </a:rPr>
              <a:t>threedimensional</a:t>
            </a:r>
            <a:r>
              <a:rPr lang="en-US" sz="2400" dirty="0">
                <a:latin typeface="Times New Roman" panose="02020603050405020304" pitchFamily="18" charset="0"/>
                <a:cs typeface="Times New Roman" panose="02020603050405020304" pitchFamily="18" charset="0"/>
              </a:rPr>
              <a:t> and VR/AR games.</a:t>
            </a:r>
          </a:p>
          <a:p>
            <a:pPr marL="15875" lvl="1" algn="just"/>
            <a:r>
              <a:rPr lang="en-US" sz="2400" b="1" dirty="0">
                <a:latin typeface="Times New Roman" panose="02020603050405020304" pitchFamily="18" charset="0"/>
                <a:cs typeface="Times New Roman" panose="02020603050405020304" pitchFamily="18" charset="0"/>
              </a:rPr>
              <a:t>Gazebo</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Gazebo, we can build three-dimensional worlds with physics-based simulation. Gazebo along with</a:t>
            </a:r>
            <a:r>
              <a:rPr lang="en-IN" sz="2400" dirty="0">
                <a:latin typeface="Times New Roman" panose="02020603050405020304" pitchFamily="18" charset="0"/>
                <a:cs typeface="Times New Roman" panose="02020603050405020304" pitchFamily="18" charset="0"/>
              </a:rPr>
              <a:t> Robot Operating System </a:t>
            </a:r>
            <a:r>
              <a:rPr lang="en-IN" sz="2400" dirty="0">
                <a:effectLst/>
                <a:latin typeface="Times New Roman" panose="02020603050405020304" pitchFamily="18" charset="0"/>
                <a:cs typeface="Times New Roman" panose="02020603050405020304" pitchFamily="18" charset="0"/>
              </a:rPr>
              <a:t>and the </a:t>
            </a:r>
            <a:r>
              <a:rPr lang="en-IN" sz="2400" dirty="0" err="1">
                <a:effectLst/>
                <a:latin typeface="Times New Roman" panose="02020603050405020304" pitchFamily="18" charset="0"/>
                <a:cs typeface="Times New Roman" panose="02020603050405020304" pitchFamily="18" charset="0"/>
              </a:rPr>
              <a:t>OpenAI</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gym interface is gym-gazebo and can be used to train RL agents.</a:t>
            </a:r>
          </a:p>
          <a:p>
            <a:pPr algn="just"/>
            <a:r>
              <a:rPr lang="en-IN" sz="2400" b="1" dirty="0">
                <a:effectLst/>
                <a:latin typeface="Times New Roman" panose="02020603050405020304" pitchFamily="18" charset="0"/>
                <a:cs typeface="Times New Roman" panose="02020603050405020304" pitchFamily="18" charset="0"/>
              </a:rPr>
              <a:t>Blender learning environment</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It's a Python interface for the Blender game engine, and it also works over </a:t>
            </a:r>
            <a:r>
              <a:rPr lang="en-IN" sz="2400" dirty="0" err="1">
                <a:effectLst/>
                <a:latin typeface="Times New Roman" panose="02020603050405020304" pitchFamily="18" charset="0"/>
                <a:cs typeface="Times New Roman" panose="02020603050405020304" pitchFamily="18" charset="0"/>
              </a:rPr>
              <a:t>OpenAI</a:t>
            </a:r>
            <a:r>
              <a:rPr lang="en-IN" sz="2400" dirty="0">
                <a:effectLst/>
                <a:latin typeface="Times New Roman" panose="02020603050405020304" pitchFamily="18" charset="0"/>
                <a:cs typeface="Times New Roman" panose="02020603050405020304" pitchFamily="18" charset="0"/>
              </a:rPr>
              <a:t> gym. It has it's base Blender.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A free three dimensional</a:t>
            </a:r>
            <a:r>
              <a:rPr lang="en-IN" sz="2400" dirty="0">
                <a:latin typeface="Times New Roman" panose="02020603050405020304" pitchFamily="18" charset="0"/>
                <a:cs typeface="Times New Roman" panose="02020603050405020304" pitchFamily="18" charset="0"/>
              </a:rPr>
              <a:t> </a:t>
            </a:r>
            <a:r>
              <a:rPr lang="en-IN" sz="2400" dirty="0" err="1">
                <a:effectLst/>
                <a:latin typeface="Times New Roman" panose="02020603050405020304" pitchFamily="18" charset="0"/>
                <a:cs typeface="Times New Roman" panose="02020603050405020304" pitchFamily="18" charset="0"/>
              </a:rPr>
              <a:t>modeling</a:t>
            </a:r>
            <a:r>
              <a:rPr lang="en-IN" sz="2400" dirty="0">
                <a:effectLst/>
                <a:latin typeface="Times New Roman" panose="02020603050405020304" pitchFamily="18" charset="0"/>
                <a:cs typeface="Times New Roman" panose="02020603050405020304" pitchFamily="18" charset="0"/>
              </a:rPr>
              <a:t> software with an integrated game engine, this provides an easy-to-use, powerful set of tools for creating games.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https://</a:t>
            </a:r>
            <a:r>
              <a:rPr lang="en-IN" sz="2400" dirty="0" err="1">
                <a:effectLst/>
                <a:latin typeface="Times New Roman" panose="02020603050405020304" pitchFamily="18" charset="0"/>
                <a:cs typeface="Times New Roman" panose="02020603050405020304" pitchFamily="18" charset="0"/>
              </a:rPr>
              <a:t>gymnasium.farama.org</a:t>
            </a:r>
            <a:r>
              <a:rPr lang="en-IN" sz="2400" dirty="0">
                <a:effectLst/>
                <a:latin typeface="Times New Roman" panose="02020603050405020304" pitchFamily="18" charset="0"/>
                <a:cs typeface="Times New Roman" panose="02020603050405020304" pitchFamily="18" charset="0"/>
              </a:rPr>
              <a:t>/environments/</a:t>
            </a:r>
            <a:r>
              <a:rPr lang="en-IN" sz="2400" dirty="0" err="1">
                <a:effectLst/>
                <a:latin typeface="Times New Roman" panose="02020603050405020304" pitchFamily="18" charset="0"/>
                <a:cs typeface="Times New Roman" panose="02020603050405020304" pitchFamily="18" charset="0"/>
              </a:rPr>
              <a:t>atari</a:t>
            </a:r>
            <a:r>
              <a:rPr lang="en-IN" sz="2400"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14987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9851B2-F9DD-1B67-FC01-A65659D44928}"/>
              </a:ext>
            </a:extLst>
          </p:cNvPr>
          <p:cNvSpPr txBox="1"/>
          <p:nvPr/>
        </p:nvSpPr>
        <p:spPr>
          <a:xfrm>
            <a:off x="276045" y="172528"/>
            <a:ext cx="1261884" cy="369332"/>
          </a:xfrm>
          <a:prstGeom prst="rect">
            <a:avLst/>
          </a:prstGeom>
          <a:noFill/>
        </p:spPr>
        <p:txBody>
          <a:bodyPr wrap="none" rtlCol="0">
            <a:spAutoFit/>
          </a:bodyPr>
          <a:lstStyle/>
          <a:p>
            <a:r>
              <a:rPr lang="en-IN" b="1" dirty="0">
                <a:effectLst/>
                <a:latin typeface="Times New Roman" panose="02020603050405020304" pitchFamily="18" charset="0"/>
                <a:cs typeface="Times New Roman" panose="02020603050405020304" pitchFamily="18" charset="0"/>
              </a:rPr>
              <a:t>Q-learning</a:t>
            </a:r>
          </a:p>
        </p:txBody>
      </p:sp>
      <p:sp>
        <p:nvSpPr>
          <p:cNvPr id="3" name="TextBox 2">
            <a:extLst>
              <a:ext uri="{FF2B5EF4-FFF2-40B4-BE49-F238E27FC236}">
                <a16:creationId xmlns:a16="http://schemas.microsoft.com/office/drawing/2014/main" id="{075B3004-7A5E-C543-05FB-80A312AABF1B}"/>
              </a:ext>
            </a:extLst>
          </p:cNvPr>
          <p:cNvSpPr txBox="1"/>
          <p:nvPr/>
        </p:nvSpPr>
        <p:spPr>
          <a:xfrm>
            <a:off x="500332" y="741872"/>
            <a:ext cx="12200984" cy="1200329"/>
          </a:xfrm>
          <a:prstGeom prst="rect">
            <a:avLst/>
          </a:prstGeom>
          <a:noFill/>
        </p:spPr>
        <p:txBody>
          <a:bodyPr wrap="square" rtlCol="0">
            <a:spAutoFit/>
          </a:bodyPr>
          <a:lstStyle/>
          <a:p>
            <a:r>
              <a:rPr lang="en-IN" sz="2400" dirty="0">
                <a:effectLst/>
                <a:latin typeface="Times New Roman" panose="02020603050405020304" pitchFamily="18" charset="0"/>
                <a:cs typeface="Times New Roman" panose="02020603050405020304" pitchFamily="18" charset="0"/>
              </a:rPr>
              <a:t>The goal of Q-learning is to learn an optimal action selection</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policy</a:t>
            </a:r>
            <a:r>
              <a:rPr lang="en-US" sz="2400" dirty="0">
                <a:effectLst/>
                <a:latin typeface="Times New Roman" panose="02020603050405020304" pitchFamily="18" charset="0"/>
                <a:cs typeface="Times New Roman" panose="02020603050405020304" pitchFamily="18" charset="0"/>
              </a:rPr>
              <a:t>. The update in Q-value</a:t>
            </a:r>
          </a:p>
          <a:p>
            <a:r>
              <a:rPr lang="en-US" sz="2400" dirty="0">
                <a:effectLst/>
                <a:latin typeface="Times New Roman" panose="02020603050405020304" pitchFamily="18" charset="0"/>
                <a:cs typeface="Times New Roman" panose="02020603050405020304" pitchFamily="18" charset="0"/>
              </a:rPr>
              <a:t>is performed dynamically with the help of the Bellman Equation,</a:t>
            </a:r>
          </a:p>
          <a:p>
            <a:endParaRPr lang="en-IN" sz="240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403DD56-19C0-2E96-99C6-D2BCEE360B93}"/>
              </a:ext>
            </a:extLst>
          </p:cNvPr>
          <p:cNvPicPr>
            <a:picLocks noChangeAspect="1"/>
          </p:cNvPicPr>
          <p:nvPr/>
        </p:nvPicPr>
        <p:blipFill>
          <a:blip r:embed="rId2"/>
          <a:stretch>
            <a:fillRect/>
          </a:stretch>
        </p:blipFill>
        <p:spPr>
          <a:xfrm>
            <a:off x="2631895" y="1567551"/>
            <a:ext cx="5651500" cy="749300"/>
          </a:xfrm>
          <a:prstGeom prst="rect">
            <a:avLst/>
          </a:prstGeom>
        </p:spPr>
      </p:pic>
      <p:pic>
        <p:nvPicPr>
          <p:cNvPr id="5" name="Picture 4">
            <a:extLst>
              <a:ext uri="{FF2B5EF4-FFF2-40B4-BE49-F238E27FC236}">
                <a16:creationId xmlns:a16="http://schemas.microsoft.com/office/drawing/2014/main" id="{1519453E-7BCC-1AD3-E3E9-B65D4D7C9483}"/>
              </a:ext>
            </a:extLst>
          </p:cNvPr>
          <p:cNvPicPr>
            <a:picLocks noChangeAspect="1"/>
          </p:cNvPicPr>
          <p:nvPr/>
        </p:nvPicPr>
        <p:blipFill>
          <a:blip r:embed="rId3"/>
          <a:stretch>
            <a:fillRect/>
          </a:stretch>
        </p:blipFill>
        <p:spPr>
          <a:xfrm>
            <a:off x="4283495" y="2142213"/>
            <a:ext cx="2841925" cy="4455732"/>
          </a:xfrm>
          <a:prstGeom prst="rect">
            <a:avLst/>
          </a:prstGeom>
        </p:spPr>
      </p:pic>
    </p:spTree>
    <p:extLst>
      <p:ext uri="{BB962C8B-B14F-4D97-AF65-F5344CB8AC3E}">
        <p14:creationId xmlns:p14="http://schemas.microsoft.com/office/powerpoint/2010/main" val="96079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E0908A3F-83DB-65C7-F16C-9EB1718AE1F1}"/>
              </a:ext>
            </a:extLst>
          </p:cNvPr>
          <p:cNvSpPr>
            <a:spLocks noGrp="1"/>
          </p:cNvSpPr>
          <p:nvPr>
            <p:ph type="dt" sz="half" idx="10"/>
          </p:nvPr>
        </p:nvSpPr>
        <p:spPr/>
        <p:txBody>
          <a:bodyPr/>
          <a:lstStyle/>
          <a:p>
            <a:r>
              <a:rPr lang="en-US" altLang="en-US"/>
              <a:t>© Jude Shavlik 2006,</a:t>
            </a:r>
          </a:p>
          <a:p>
            <a:r>
              <a:rPr lang="en-US" altLang="en-US"/>
              <a:t>    David Page 2007</a:t>
            </a:r>
          </a:p>
        </p:txBody>
      </p:sp>
      <p:sp>
        <p:nvSpPr>
          <p:cNvPr id="3" name="Footer Placeholder 5">
            <a:extLst>
              <a:ext uri="{FF2B5EF4-FFF2-40B4-BE49-F238E27FC236}">
                <a16:creationId xmlns:a16="http://schemas.microsoft.com/office/drawing/2014/main" id="{8C4F8CEE-2C01-0B93-3994-E24BCD5F5F82}"/>
              </a:ext>
            </a:extLst>
          </p:cNvPr>
          <p:cNvSpPr>
            <a:spLocks noGrp="1"/>
          </p:cNvSpPr>
          <p:nvPr>
            <p:ph type="ftr" sz="quarter" idx="11"/>
          </p:nvPr>
        </p:nvSpPr>
        <p:spPr/>
        <p:txBody>
          <a:bodyPr/>
          <a:lstStyle/>
          <a:p>
            <a:r>
              <a:rPr lang="en-US" altLang="en-US"/>
              <a:t>CS 760 – Machine Learning (UW-Madison)</a:t>
            </a:r>
          </a:p>
        </p:txBody>
      </p:sp>
      <p:sp>
        <p:nvSpPr>
          <p:cNvPr id="4" name="Slide Number Placeholder 6">
            <a:extLst>
              <a:ext uri="{FF2B5EF4-FFF2-40B4-BE49-F238E27FC236}">
                <a16:creationId xmlns:a16="http://schemas.microsoft.com/office/drawing/2014/main" id="{6ACD7341-2BAC-4D89-70F1-8D576DF614E6}"/>
              </a:ext>
            </a:extLst>
          </p:cNvPr>
          <p:cNvSpPr>
            <a:spLocks noGrp="1"/>
          </p:cNvSpPr>
          <p:nvPr>
            <p:ph type="sldNum" sz="quarter" idx="12"/>
          </p:nvPr>
        </p:nvSpPr>
        <p:spPr/>
        <p:txBody>
          <a:bodyPr/>
          <a:lstStyle/>
          <a:p>
            <a:r>
              <a:rPr lang="en-US" altLang="en-US"/>
              <a:t>RL Lecture, Slide </a:t>
            </a:r>
            <a:fld id="{1B6050A7-6478-B146-8F92-7F4F6AC4F455}" type="slidenum">
              <a:rPr lang="en-US" altLang="en-US"/>
              <a:pPr/>
              <a:t>34</a:t>
            </a:fld>
            <a:endParaRPr lang="en-US" altLang="en-US"/>
          </a:p>
        </p:txBody>
      </p:sp>
      <p:sp>
        <p:nvSpPr>
          <p:cNvPr id="1532930" name="Rectangle 2">
            <a:extLst>
              <a:ext uri="{FF2B5EF4-FFF2-40B4-BE49-F238E27FC236}">
                <a16:creationId xmlns:a16="http://schemas.microsoft.com/office/drawing/2014/main" id="{BD84CAB5-2991-1F8F-F439-CCCAF76FDE49}"/>
              </a:ext>
            </a:extLst>
          </p:cNvPr>
          <p:cNvSpPr>
            <a:spLocks noGrp="1" noChangeArrowheads="1"/>
          </p:cNvSpPr>
          <p:nvPr>
            <p:ph type="body" sz="half" idx="1"/>
          </p:nvPr>
        </p:nvSpPr>
        <p:spPr>
          <a:xfrm>
            <a:off x="2971800" y="2133600"/>
            <a:ext cx="7543800" cy="4114800"/>
          </a:xfrm>
        </p:spPr>
        <p:txBody>
          <a:bodyPr>
            <a:normAutofit fontScale="92500" lnSpcReduction="20000"/>
          </a:bodyPr>
          <a:lstStyle/>
          <a:p>
            <a:pPr marL="609600" indent="-609600">
              <a:buNone/>
            </a:pPr>
            <a:r>
              <a:rPr lang="en-US" altLang="en-US" sz="2000" b="1"/>
              <a:t>0.	</a:t>
            </a:r>
            <a:r>
              <a:rPr lang="en-US" altLang="en-US" sz="2000" b="1">
                <a:solidFill>
                  <a:srgbClr val="FF0000"/>
                </a:solidFill>
              </a:rPr>
              <a:t>S</a:t>
            </a:r>
            <a:r>
              <a:rPr lang="en-US" altLang="en-US" sz="2000" b="1"/>
              <a:t> </a:t>
            </a:r>
            <a:r>
              <a:rPr lang="en-US" altLang="en-US" sz="2000" b="1">
                <a:sym typeface="Wingdings" pitchFamily="2" charset="2"/>
              </a:rPr>
              <a:t> initial state</a:t>
            </a:r>
          </a:p>
          <a:p>
            <a:pPr marL="609600" indent="-609600">
              <a:buNone/>
            </a:pPr>
            <a:endParaRPr lang="en-US" altLang="en-US" sz="1000" b="1">
              <a:sym typeface="Wingdings" pitchFamily="2" charset="2"/>
            </a:endParaRPr>
          </a:p>
          <a:p>
            <a:pPr marL="609600" indent="-609600">
              <a:buNone/>
            </a:pPr>
            <a:r>
              <a:rPr lang="en-US" altLang="en-US" sz="2000" b="1">
                <a:sym typeface="Wingdings" pitchFamily="2" charset="2"/>
              </a:rPr>
              <a:t>1. 	If random # </a:t>
            </a:r>
            <a:r>
              <a:rPr lang="en-US" altLang="en-US" sz="2000">
                <a:sym typeface="Symbol" pitchFamily="2" charset="2"/>
              </a:rPr>
              <a:t></a:t>
            </a:r>
            <a:r>
              <a:rPr lang="en-US" altLang="en-US" sz="2000" b="1">
                <a:sym typeface="Wingdings" pitchFamily="2" charset="2"/>
              </a:rPr>
              <a:t> P</a:t>
            </a:r>
          </a:p>
          <a:p>
            <a:pPr marL="1371600" lvl="2" indent="-457200">
              <a:buNone/>
            </a:pPr>
            <a:r>
              <a:rPr lang="en-US" altLang="en-US" b="1">
                <a:solidFill>
                  <a:srgbClr val="FFFF66"/>
                </a:solidFill>
                <a:sym typeface="Wingdings" pitchFamily="2" charset="2"/>
              </a:rPr>
              <a:t>then </a:t>
            </a:r>
            <a:r>
              <a:rPr lang="en-US" altLang="en-US" b="1">
                <a:solidFill>
                  <a:srgbClr val="FF0000"/>
                </a:solidFill>
                <a:sym typeface="Wingdings" pitchFamily="2" charset="2"/>
              </a:rPr>
              <a:t>a</a:t>
            </a:r>
            <a:r>
              <a:rPr lang="en-US" altLang="en-US" b="1">
                <a:solidFill>
                  <a:srgbClr val="FFFF66"/>
                </a:solidFill>
                <a:sym typeface="Wingdings" pitchFamily="2" charset="2"/>
              </a:rPr>
              <a:t> = random choice</a:t>
            </a:r>
          </a:p>
          <a:p>
            <a:pPr marL="1371600" lvl="2" indent="-457200">
              <a:buNone/>
            </a:pPr>
            <a:r>
              <a:rPr lang="en-US" altLang="en-US" b="1">
                <a:solidFill>
                  <a:srgbClr val="FFFF66"/>
                </a:solidFill>
                <a:sym typeface="Wingdings" pitchFamily="2" charset="2"/>
              </a:rPr>
              <a:t>Else  </a:t>
            </a:r>
            <a:r>
              <a:rPr lang="en-US" altLang="en-US" b="1">
                <a:solidFill>
                  <a:srgbClr val="FF0000"/>
                </a:solidFill>
                <a:sym typeface="Wingdings" pitchFamily="2" charset="2"/>
              </a:rPr>
              <a:t>a</a:t>
            </a:r>
            <a:r>
              <a:rPr lang="en-US" altLang="en-US" b="1">
                <a:solidFill>
                  <a:srgbClr val="FFFF66"/>
                </a:solidFill>
                <a:sym typeface="Wingdings" pitchFamily="2" charset="2"/>
              </a:rPr>
              <a:t> = </a:t>
            </a:r>
            <a:r>
              <a:rPr lang="en-US" altLang="en-US" b="1">
                <a:solidFill>
                  <a:srgbClr val="FFFF66"/>
                </a:solidFill>
                <a:sym typeface="Symbol" pitchFamily="2" charset="2"/>
              </a:rPr>
              <a:t></a:t>
            </a:r>
            <a:r>
              <a:rPr lang="en-US" altLang="en-US" b="1" baseline="-25000">
                <a:solidFill>
                  <a:srgbClr val="FFFF66"/>
                </a:solidFill>
                <a:latin typeface="Times New Roman" panose="02020603050405020304" pitchFamily="18" charset="0"/>
                <a:sym typeface="Symbol" pitchFamily="2" charset="2"/>
              </a:rPr>
              <a:t>t</a:t>
            </a:r>
            <a:r>
              <a:rPr lang="en-US" altLang="en-US" b="1">
                <a:solidFill>
                  <a:srgbClr val="FFFF66"/>
                </a:solidFill>
                <a:sym typeface="Wingdings" pitchFamily="2" charset="2"/>
              </a:rPr>
              <a:t>(</a:t>
            </a:r>
            <a:r>
              <a:rPr lang="en-US" altLang="en-US" b="1">
                <a:solidFill>
                  <a:srgbClr val="FF0000"/>
                </a:solidFill>
                <a:sym typeface="Wingdings" pitchFamily="2" charset="2"/>
              </a:rPr>
              <a:t>S</a:t>
            </a:r>
            <a:r>
              <a:rPr lang="en-US" altLang="en-US" b="1">
                <a:solidFill>
                  <a:srgbClr val="FFFF66"/>
                </a:solidFill>
                <a:sym typeface="Wingdings" pitchFamily="2" charset="2"/>
              </a:rPr>
              <a:t>)</a:t>
            </a:r>
          </a:p>
          <a:p>
            <a:pPr marL="1371600" lvl="2" indent="-457200">
              <a:buNone/>
            </a:pPr>
            <a:endParaRPr lang="en-US" altLang="en-US" sz="1000" b="1">
              <a:solidFill>
                <a:srgbClr val="FFFF66"/>
              </a:solidFill>
              <a:sym typeface="Wingdings" pitchFamily="2" charset="2"/>
            </a:endParaRPr>
          </a:p>
          <a:p>
            <a:pPr marL="609600" indent="-609600">
              <a:buNone/>
            </a:pPr>
            <a:r>
              <a:rPr lang="en-US" altLang="en-US" sz="2000" b="1">
                <a:sym typeface="Wingdings" pitchFamily="2" charset="2"/>
              </a:rPr>
              <a:t>2. 	</a:t>
            </a:r>
            <a:r>
              <a:rPr lang="en-US" altLang="en-US" sz="2000" b="1">
                <a:solidFill>
                  <a:schemeClr val="accent1"/>
                </a:solidFill>
                <a:sym typeface="Wingdings" pitchFamily="2" charset="2"/>
              </a:rPr>
              <a:t>S</a:t>
            </a:r>
            <a:r>
              <a:rPr lang="en-US" altLang="en-US" sz="2000" b="1" baseline="-25000">
                <a:solidFill>
                  <a:schemeClr val="accent1"/>
                </a:solidFill>
                <a:sym typeface="Wingdings" pitchFamily="2" charset="2"/>
              </a:rPr>
              <a:t>new</a:t>
            </a:r>
            <a:r>
              <a:rPr lang="en-US" altLang="en-US" sz="2000" b="1">
                <a:sym typeface="Wingdings" pitchFamily="2" charset="2"/>
              </a:rPr>
              <a:t>       W(</a:t>
            </a:r>
            <a:r>
              <a:rPr lang="en-US" altLang="en-US" sz="2000" b="1">
                <a:solidFill>
                  <a:srgbClr val="FF0000"/>
                </a:solidFill>
                <a:sym typeface="Wingdings" pitchFamily="2" charset="2"/>
              </a:rPr>
              <a:t>S</a:t>
            </a:r>
            <a:r>
              <a:rPr lang="en-US" altLang="en-US" sz="2000" b="1">
                <a:sym typeface="Wingdings" pitchFamily="2" charset="2"/>
              </a:rPr>
              <a:t>, </a:t>
            </a:r>
            <a:r>
              <a:rPr lang="en-US" altLang="en-US" sz="2000" b="1">
                <a:solidFill>
                  <a:srgbClr val="FF0000"/>
                </a:solidFill>
                <a:sym typeface="Wingdings" pitchFamily="2" charset="2"/>
              </a:rPr>
              <a:t>a</a:t>
            </a:r>
            <a:r>
              <a:rPr lang="en-US" altLang="en-US" sz="2000" b="1">
                <a:sym typeface="Wingdings" pitchFamily="2" charset="2"/>
              </a:rPr>
              <a:t>)</a:t>
            </a:r>
          </a:p>
          <a:p>
            <a:pPr marL="609600" indent="-609600">
              <a:buNone/>
            </a:pPr>
            <a:r>
              <a:rPr lang="en-US" altLang="en-US" sz="2000" b="1">
                <a:sym typeface="Wingdings" pitchFamily="2" charset="2"/>
              </a:rPr>
              <a:t>	</a:t>
            </a:r>
            <a:r>
              <a:rPr lang="en-US" altLang="en-US" sz="2000" b="1">
                <a:solidFill>
                  <a:schemeClr val="accent1"/>
                </a:solidFill>
                <a:sym typeface="Wingdings" pitchFamily="2" charset="2"/>
              </a:rPr>
              <a:t>R</a:t>
            </a:r>
            <a:r>
              <a:rPr lang="en-US" altLang="en-US" sz="2000" b="1" baseline="-25000">
                <a:solidFill>
                  <a:schemeClr val="accent1"/>
                </a:solidFill>
                <a:sym typeface="Wingdings" pitchFamily="2" charset="2"/>
              </a:rPr>
              <a:t>immed</a:t>
            </a:r>
            <a:r>
              <a:rPr lang="en-US" altLang="en-US" sz="2000" b="1">
                <a:sym typeface="Wingdings" pitchFamily="2" charset="2"/>
              </a:rPr>
              <a:t>    R(</a:t>
            </a:r>
            <a:r>
              <a:rPr lang="en-US" altLang="en-US" sz="2000" b="1">
                <a:solidFill>
                  <a:schemeClr val="accent1"/>
                </a:solidFill>
                <a:sym typeface="Wingdings" pitchFamily="2" charset="2"/>
              </a:rPr>
              <a:t>S</a:t>
            </a:r>
            <a:r>
              <a:rPr lang="en-US" altLang="en-US" sz="2000" b="1" baseline="-25000">
                <a:solidFill>
                  <a:schemeClr val="accent1"/>
                </a:solidFill>
                <a:sym typeface="Wingdings" pitchFamily="2" charset="2"/>
              </a:rPr>
              <a:t>new</a:t>
            </a:r>
            <a:r>
              <a:rPr lang="en-US" altLang="en-US" sz="2000" b="1">
                <a:sym typeface="Wingdings" pitchFamily="2" charset="2"/>
              </a:rPr>
              <a:t>) </a:t>
            </a:r>
          </a:p>
          <a:p>
            <a:pPr marL="609600" indent="-609600">
              <a:buNone/>
            </a:pPr>
            <a:endParaRPr lang="en-US" altLang="en-US" sz="1000" b="1">
              <a:sym typeface="Wingdings" pitchFamily="2" charset="2"/>
            </a:endParaRPr>
          </a:p>
          <a:p>
            <a:pPr marL="609600" indent="-609600">
              <a:buClr>
                <a:srgbClr val="FFFF66"/>
              </a:buClr>
              <a:buFontTx/>
              <a:buAutoNum type="arabicPeriod" startAt="3"/>
            </a:pPr>
            <a:r>
              <a:rPr lang="en-US" altLang="en-US" sz="2000" b="1">
                <a:sym typeface="Wingdings" pitchFamily="2" charset="2"/>
              </a:rPr>
              <a:t>Q(</a:t>
            </a:r>
            <a:r>
              <a:rPr lang="en-US" altLang="en-US" sz="2000" b="1">
                <a:solidFill>
                  <a:srgbClr val="FF0000"/>
                </a:solidFill>
                <a:sym typeface="Wingdings" pitchFamily="2" charset="2"/>
              </a:rPr>
              <a:t>S</a:t>
            </a:r>
            <a:r>
              <a:rPr lang="en-US" altLang="en-US" sz="2000" b="1">
                <a:sym typeface="Wingdings" pitchFamily="2" charset="2"/>
              </a:rPr>
              <a:t>, </a:t>
            </a:r>
            <a:r>
              <a:rPr lang="en-US" altLang="en-US" sz="2000" b="1">
                <a:solidFill>
                  <a:srgbClr val="FF0000"/>
                </a:solidFill>
                <a:sym typeface="Wingdings" pitchFamily="2" charset="2"/>
              </a:rPr>
              <a:t>a</a:t>
            </a:r>
            <a:r>
              <a:rPr lang="en-US" altLang="en-US" sz="2000" b="1">
                <a:sym typeface="Wingdings" pitchFamily="2" charset="2"/>
              </a:rPr>
              <a:t>)  </a:t>
            </a:r>
            <a:r>
              <a:rPr lang="en-US" altLang="en-US" sz="2000" b="1">
                <a:solidFill>
                  <a:schemeClr val="accent1"/>
                </a:solidFill>
                <a:sym typeface="Wingdings" pitchFamily="2" charset="2"/>
              </a:rPr>
              <a:t>R</a:t>
            </a:r>
            <a:r>
              <a:rPr lang="en-US" altLang="en-US" sz="2000" b="1" baseline="-25000">
                <a:solidFill>
                  <a:schemeClr val="accent1"/>
                </a:solidFill>
                <a:sym typeface="Wingdings" pitchFamily="2" charset="2"/>
              </a:rPr>
              <a:t>immed</a:t>
            </a:r>
            <a:r>
              <a:rPr lang="en-US" altLang="en-US" sz="2000" b="1">
                <a:sym typeface="Wingdings" pitchFamily="2" charset="2"/>
              </a:rPr>
              <a:t>  + </a:t>
            </a:r>
            <a:r>
              <a:rPr lang="en-US" altLang="en-US" sz="2000" b="1">
                <a:latin typeface="Symbol" pitchFamily="2" charset="2"/>
                <a:sym typeface="Wingdings" pitchFamily="2" charset="2"/>
              </a:rPr>
              <a:t>g </a:t>
            </a:r>
            <a:r>
              <a:rPr lang="en-US" altLang="en-US" sz="2000" b="1">
                <a:sym typeface="Wingdings" pitchFamily="2" charset="2"/>
              </a:rPr>
              <a:t>max</a:t>
            </a:r>
            <a:r>
              <a:rPr lang="en-US" altLang="en-US" sz="2000" b="1" baseline="-25000">
                <a:solidFill>
                  <a:srgbClr val="FF0000"/>
                </a:solidFill>
                <a:sym typeface="Wingdings" pitchFamily="2" charset="2"/>
              </a:rPr>
              <a:t>a’</a:t>
            </a:r>
            <a:r>
              <a:rPr lang="en-US" altLang="en-US" sz="2000" b="1">
                <a:sym typeface="Wingdings" pitchFamily="2" charset="2"/>
              </a:rPr>
              <a:t> Q(</a:t>
            </a:r>
            <a:r>
              <a:rPr lang="en-US" altLang="en-US" sz="2000" b="1">
                <a:solidFill>
                  <a:schemeClr val="accent1"/>
                </a:solidFill>
                <a:sym typeface="Wingdings" pitchFamily="2" charset="2"/>
              </a:rPr>
              <a:t>S</a:t>
            </a:r>
            <a:r>
              <a:rPr lang="en-US" altLang="en-US" sz="2000" b="1" baseline="-25000">
                <a:solidFill>
                  <a:schemeClr val="accent1"/>
                </a:solidFill>
                <a:sym typeface="Wingdings" pitchFamily="2" charset="2"/>
              </a:rPr>
              <a:t>new</a:t>
            </a:r>
            <a:r>
              <a:rPr lang="en-US" altLang="en-US" sz="2000" b="1">
                <a:sym typeface="Wingdings" pitchFamily="2" charset="2"/>
              </a:rPr>
              <a:t>, </a:t>
            </a:r>
            <a:r>
              <a:rPr lang="en-US" altLang="en-US" sz="2000" b="1">
                <a:solidFill>
                  <a:srgbClr val="FF0000"/>
                </a:solidFill>
                <a:sym typeface="Wingdings" pitchFamily="2" charset="2"/>
              </a:rPr>
              <a:t>a’</a:t>
            </a:r>
            <a:r>
              <a:rPr lang="en-US" altLang="en-US" sz="2000" b="1">
                <a:sym typeface="Wingdings" pitchFamily="2" charset="2"/>
              </a:rPr>
              <a:t>)</a:t>
            </a:r>
          </a:p>
          <a:p>
            <a:pPr marL="609600" indent="-609600">
              <a:buClr>
                <a:srgbClr val="FFFF66"/>
              </a:buClr>
              <a:buNone/>
            </a:pPr>
            <a:endParaRPr lang="en-US" altLang="en-US" sz="1000" b="1">
              <a:sym typeface="Wingdings" pitchFamily="2" charset="2"/>
            </a:endParaRPr>
          </a:p>
          <a:p>
            <a:pPr marL="609600" indent="-609600">
              <a:buClr>
                <a:srgbClr val="FFFF66"/>
              </a:buClr>
              <a:buNone/>
            </a:pPr>
            <a:r>
              <a:rPr lang="en-US" altLang="en-US" sz="2000" b="1">
                <a:solidFill>
                  <a:srgbClr val="FFFF99"/>
                </a:solidFill>
                <a:sym typeface="Wingdings" pitchFamily="2" charset="2"/>
              </a:rPr>
              <a:t>4.</a:t>
            </a:r>
            <a:r>
              <a:rPr lang="en-US" altLang="en-US" sz="2000" b="1">
                <a:solidFill>
                  <a:srgbClr val="FF0000"/>
                </a:solidFill>
                <a:sym typeface="Wingdings" pitchFamily="2" charset="2"/>
              </a:rPr>
              <a:t>    S</a:t>
            </a:r>
            <a:r>
              <a:rPr lang="en-US" altLang="en-US" sz="2000" b="1">
                <a:sym typeface="Wingdings" pitchFamily="2" charset="2"/>
              </a:rPr>
              <a:t>  </a:t>
            </a:r>
            <a:r>
              <a:rPr lang="en-US" altLang="en-US" sz="2000" b="1">
                <a:solidFill>
                  <a:schemeClr val="accent1"/>
                </a:solidFill>
                <a:sym typeface="Wingdings" pitchFamily="2" charset="2"/>
              </a:rPr>
              <a:t>S</a:t>
            </a:r>
            <a:r>
              <a:rPr lang="en-US" altLang="en-US" sz="2000" b="1" baseline="-25000">
                <a:solidFill>
                  <a:schemeClr val="accent1"/>
                </a:solidFill>
                <a:sym typeface="Wingdings" pitchFamily="2" charset="2"/>
              </a:rPr>
              <a:t>new</a:t>
            </a:r>
            <a:endParaRPr lang="en-US" altLang="en-US" sz="2000" b="1">
              <a:solidFill>
                <a:schemeClr val="accent1"/>
              </a:solidFill>
              <a:sym typeface="Wingdings" pitchFamily="2" charset="2"/>
            </a:endParaRPr>
          </a:p>
          <a:p>
            <a:pPr marL="609600" indent="-609600">
              <a:buClr>
                <a:srgbClr val="FFFF66"/>
              </a:buClr>
            </a:pPr>
            <a:endParaRPr lang="en-US" altLang="en-US" sz="1000" b="1">
              <a:sym typeface="Wingdings" pitchFamily="2" charset="2"/>
            </a:endParaRPr>
          </a:p>
          <a:p>
            <a:pPr marL="609600" indent="-609600">
              <a:buClr>
                <a:srgbClr val="FFFF66"/>
              </a:buClr>
            </a:pPr>
            <a:r>
              <a:rPr lang="en-US" altLang="en-US" sz="2000" b="1">
                <a:sym typeface="Wingdings" pitchFamily="2" charset="2"/>
              </a:rPr>
              <a:t>Go to 1</a:t>
            </a:r>
            <a:endParaRPr lang="ru-RU" altLang="en-US" sz="2000" b="1">
              <a:sym typeface="Wingdings" pitchFamily="2" charset="2"/>
            </a:endParaRPr>
          </a:p>
        </p:txBody>
      </p:sp>
      <p:sp>
        <p:nvSpPr>
          <p:cNvPr id="1532931" name="Rectangle 3">
            <a:extLst>
              <a:ext uri="{FF2B5EF4-FFF2-40B4-BE49-F238E27FC236}">
                <a16:creationId xmlns:a16="http://schemas.microsoft.com/office/drawing/2014/main" id="{F91BCC93-5DB5-D32D-DAC1-41AA798A0C67}"/>
              </a:ext>
            </a:extLst>
          </p:cNvPr>
          <p:cNvSpPr>
            <a:spLocks noGrp="1" noChangeArrowheads="1"/>
          </p:cNvSpPr>
          <p:nvPr>
            <p:ph type="title"/>
          </p:nvPr>
        </p:nvSpPr>
        <p:spPr/>
        <p:txBody>
          <a:bodyPr/>
          <a:lstStyle/>
          <a:p>
            <a:r>
              <a:rPr lang="en-US" altLang="en-US" sz="4000"/>
              <a:t>One-Step Q-Learning Algo</a:t>
            </a:r>
          </a:p>
        </p:txBody>
      </p:sp>
      <p:sp>
        <p:nvSpPr>
          <p:cNvPr id="1532932" name="Text Box 4">
            <a:extLst>
              <a:ext uri="{FF2B5EF4-FFF2-40B4-BE49-F238E27FC236}">
                <a16:creationId xmlns:a16="http://schemas.microsoft.com/office/drawing/2014/main" id="{968A0190-F0BA-B10C-C3A1-DB544636ED15}"/>
              </a:ext>
            </a:extLst>
          </p:cNvPr>
          <p:cNvSpPr txBox="1">
            <a:spLocks noChangeArrowheads="1"/>
          </p:cNvSpPr>
          <p:nvPr/>
        </p:nvSpPr>
        <p:spPr bwMode="auto">
          <a:xfrm>
            <a:off x="6705600" y="3810001"/>
            <a:ext cx="3962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solidFill>
                  <a:schemeClr val="folHlink"/>
                </a:solidFill>
              </a:rPr>
              <a:t>Act on world and get reward</a:t>
            </a:r>
          </a:p>
        </p:txBody>
      </p:sp>
      <p:sp>
        <p:nvSpPr>
          <p:cNvPr id="1532933" name="AutoShape 5">
            <a:extLst>
              <a:ext uri="{FF2B5EF4-FFF2-40B4-BE49-F238E27FC236}">
                <a16:creationId xmlns:a16="http://schemas.microsoft.com/office/drawing/2014/main" id="{19D4A692-C548-A0D1-B945-726B69E3752E}"/>
              </a:ext>
            </a:extLst>
          </p:cNvPr>
          <p:cNvSpPr>
            <a:spLocks/>
          </p:cNvSpPr>
          <p:nvPr/>
        </p:nvSpPr>
        <p:spPr bwMode="auto">
          <a:xfrm>
            <a:off x="6400800" y="3733800"/>
            <a:ext cx="304800" cy="609600"/>
          </a:xfrm>
          <a:prstGeom prst="rightBrace">
            <a:avLst>
              <a:gd name="adj1" fmla="val 16667"/>
              <a:gd name="adj2" fmla="val 50000"/>
            </a:avLst>
          </a:prstGeom>
          <a:noFill/>
          <a:ln w="19050">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293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293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2930">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293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293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29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3293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532930">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532930">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3293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2932"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A642D81C-0056-691E-BBB7-0DFDCA30E667}"/>
              </a:ext>
            </a:extLst>
          </p:cNvPr>
          <p:cNvSpPr>
            <a:spLocks noGrp="1"/>
          </p:cNvSpPr>
          <p:nvPr>
            <p:ph type="dt" sz="half" idx="10"/>
          </p:nvPr>
        </p:nvSpPr>
        <p:spPr/>
        <p:txBody>
          <a:bodyPr/>
          <a:lstStyle/>
          <a:p>
            <a:r>
              <a:rPr lang="en-US" altLang="en-US"/>
              <a:t>© Jude Shavlik 2006,</a:t>
            </a:r>
          </a:p>
          <a:p>
            <a:r>
              <a:rPr lang="en-US" altLang="en-US"/>
              <a:t>    David Page 2007</a:t>
            </a:r>
          </a:p>
        </p:txBody>
      </p:sp>
      <p:sp>
        <p:nvSpPr>
          <p:cNvPr id="3" name="Footer Placeholder 5">
            <a:extLst>
              <a:ext uri="{FF2B5EF4-FFF2-40B4-BE49-F238E27FC236}">
                <a16:creationId xmlns:a16="http://schemas.microsoft.com/office/drawing/2014/main" id="{F5DC433C-2561-59D6-AD48-82F411FD9DA7}"/>
              </a:ext>
            </a:extLst>
          </p:cNvPr>
          <p:cNvSpPr>
            <a:spLocks noGrp="1"/>
          </p:cNvSpPr>
          <p:nvPr>
            <p:ph type="ftr" sz="quarter" idx="11"/>
          </p:nvPr>
        </p:nvSpPr>
        <p:spPr/>
        <p:txBody>
          <a:bodyPr/>
          <a:lstStyle/>
          <a:p>
            <a:r>
              <a:rPr lang="en-US" altLang="en-US"/>
              <a:t>CS 760 – Machine Learning (UW-Madison)</a:t>
            </a:r>
          </a:p>
        </p:txBody>
      </p:sp>
      <p:sp>
        <p:nvSpPr>
          <p:cNvPr id="4" name="Slide Number Placeholder 6">
            <a:extLst>
              <a:ext uri="{FF2B5EF4-FFF2-40B4-BE49-F238E27FC236}">
                <a16:creationId xmlns:a16="http://schemas.microsoft.com/office/drawing/2014/main" id="{5051C0F4-D5AB-CFB9-5081-2684E7C07D5C}"/>
              </a:ext>
            </a:extLst>
          </p:cNvPr>
          <p:cNvSpPr>
            <a:spLocks noGrp="1"/>
          </p:cNvSpPr>
          <p:nvPr>
            <p:ph type="sldNum" sz="quarter" idx="12"/>
          </p:nvPr>
        </p:nvSpPr>
        <p:spPr/>
        <p:txBody>
          <a:bodyPr/>
          <a:lstStyle/>
          <a:p>
            <a:r>
              <a:rPr lang="en-US" altLang="en-US"/>
              <a:t>RL Lecture, Slide </a:t>
            </a:r>
            <a:fld id="{A707634D-9BA7-2548-BE8E-C5DD178323E3}" type="slidenum">
              <a:rPr lang="en-US" altLang="en-US"/>
              <a:pPr/>
              <a:t>35</a:t>
            </a:fld>
            <a:endParaRPr lang="en-US" altLang="en-US"/>
          </a:p>
        </p:txBody>
      </p:sp>
      <p:sp>
        <p:nvSpPr>
          <p:cNvPr id="1520642" name="Rectangle 2">
            <a:extLst>
              <a:ext uri="{FF2B5EF4-FFF2-40B4-BE49-F238E27FC236}">
                <a16:creationId xmlns:a16="http://schemas.microsoft.com/office/drawing/2014/main" id="{6BF8DE1E-0F01-756B-87B2-D250D5B14366}"/>
              </a:ext>
            </a:extLst>
          </p:cNvPr>
          <p:cNvSpPr>
            <a:spLocks noGrp="1" noChangeArrowheads="1"/>
          </p:cNvSpPr>
          <p:nvPr>
            <p:ph type="title"/>
          </p:nvPr>
        </p:nvSpPr>
        <p:spPr>
          <a:xfrm>
            <a:off x="2438400" y="381001"/>
            <a:ext cx="7848600" cy="1431925"/>
          </a:xfrm>
        </p:spPr>
        <p:txBody>
          <a:bodyPr/>
          <a:lstStyle/>
          <a:p>
            <a:pPr>
              <a:spcAft>
                <a:spcPct val="20000"/>
              </a:spcAft>
            </a:pPr>
            <a:r>
              <a:rPr lang="en-US" altLang="en-US" sz="4000"/>
              <a:t>A Simple Example </a:t>
            </a:r>
            <a:br>
              <a:rPr lang="en-US" altLang="en-US" sz="4000"/>
            </a:br>
            <a:r>
              <a:rPr lang="en-US" altLang="en-US" sz="2000"/>
              <a:t>(of Q-learning </a:t>
            </a:r>
            <a:r>
              <a:rPr lang="en-US" altLang="en-US" sz="2000">
                <a:cs typeface="Tahoma" panose="020B0604030504040204" pitchFamily="34" charset="0"/>
              </a:rPr>
              <a:t>- with updates after each step, ie </a:t>
            </a:r>
            <a:r>
              <a:rPr lang="en-US" altLang="en-US" sz="2000" i="1">
                <a:cs typeface="Tahoma" panose="020B0604030504040204" pitchFamily="34" charset="0"/>
              </a:rPr>
              <a:t>N </a:t>
            </a:r>
            <a:r>
              <a:rPr lang="en-US" altLang="en-US" sz="2000">
                <a:cs typeface="Tahoma" panose="020B0604030504040204" pitchFamily="34" charset="0"/>
              </a:rPr>
              <a:t>=1)</a:t>
            </a:r>
            <a:endParaRPr lang="th-TH" altLang="en-US" sz="2000">
              <a:cs typeface="Tahoma" panose="020B0604030504040204" pitchFamily="34" charset="0"/>
            </a:endParaRPr>
          </a:p>
        </p:txBody>
      </p:sp>
      <p:graphicFrame>
        <p:nvGraphicFramePr>
          <p:cNvPr id="1520643" name="Object 3">
            <a:extLst>
              <a:ext uri="{FF2B5EF4-FFF2-40B4-BE49-F238E27FC236}">
                <a16:creationId xmlns:a16="http://schemas.microsoft.com/office/drawing/2014/main" id="{81AB6F81-83F3-F21A-4ADB-16D5CC392E2B}"/>
              </a:ext>
            </a:extLst>
          </p:cNvPr>
          <p:cNvGraphicFramePr>
            <a:graphicFrameLocks noGrp="1" noChangeAspect="1"/>
          </p:cNvGraphicFramePr>
          <p:nvPr>
            <p:ph sz="half" idx="2"/>
          </p:nvPr>
        </p:nvGraphicFramePr>
        <p:xfrm>
          <a:off x="6553200" y="4686301"/>
          <a:ext cx="4114800" cy="727075"/>
        </p:xfrm>
        <a:graphic>
          <a:graphicData uri="http://schemas.openxmlformats.org/presentationml/2006/ole">
            <mc:AlternateContent xmlns:mc="http://schemas.openxmlformats.org/markup-compatibility/2006">
              <mc:Choice xmlns:v="urn:schemas-microsoft-com:vml" Requires="v">
                <p:oleObj name="Equation" r:id="rId2" imgW="32473900" imgH="5854700" progId="Equation.3">
                  <p:embed/>
                </p:oleObj>
              </mc:Choice>
              <mc:Fallback>
                <p:oleObj name="Equation" r:id="rId2" imgW="32473900" imgH="5854700" progId="Equation.3">
                  <p:embed/>
                  <p:pic>
                    <p:nvPicPr>
                      <p:cNvPr id="1520643" name="Object 3">
                        <a:extLst>
                          <a:ext uri="{FF2B5EF4-FFF2-40B4-BE49-F238E27FC236}">
                            <a16:creationId xmlns:a16="http://schemas.microsoft.com/office/drawing/2014/main" id="{81AB6F81-83F3-F21A-4ADB-16D5CC392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686301"/>
                        <a:ext cx="4114800" cy="7270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0644" name="Text Box 4">
            <a:extLst>
              <a:ext uri="{FF2B5EF4-FFF2-40B4-BE49-F238E27FC236}">
                <a16:creationId xmlns:a16="http://schemas.microsoft.com/office/drawing/2014/main" id="{EFB4801B-3E30-FACA-D2C3-323FCB6DD04F}"/>
              </a:ext>
            </a:extLst>
          </p:cNvPr>
          <p:cNvSpPr txBox="1">
            <a:spLocks noChangeArrowheads="1"/>
          </p:cNvSpPr>
          <p:nvPr/>
        </p:nvSpPr>
        <p:spPr bwMode="auto">
          <a:xfrm>
            <a:off x="6553200" y="5410201"/>
            <a:ext cx="4114800" cy="7794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000000"/>
                </a:solidFill>
              </a:rPr>
              <a:t>Repeat</a:t>
            </a:r>
          </a:p>
          <a:p>
            <a:pPr>
              <a:spcBef>
                <a:spcPct val="50000"/>
              </a:spcBef>
            </a:pPr>
            <a:r>
              <a:rPr lang="en-US" altLang="en-US">
                <a:solidFill>
                  <a:srgbClr val="000000"/>
                </a:solidFill>
              </a:rPr>
              <a:t>(deterministic world, so </a:t>
            </a:r>
            <a:r>
              <a:rPr lang="el-GR" altLang="en-US">
                <a:solidFill>
                  <a:srgbClr val="000000"/>
                </a:solidFill>
                <a:latin typeface="Times New Roman" panose="02020603050405020304" pitchFamily="18" charset="0"/>
                <a:cs typeface="Times New Roman" panose="02020603050405020304" pitchFamily="18" charset="0"/>
              </a:rPr>
              <a:t>α</a:t>
            </a:r>
            <a:r>
              <a:rPr lang="en-US" altLang="en-US">
                <a:solidFill>
                  <a:srgbClr val="000000"/>
                </a:solidFill>
              </a:rPr>
              <a:t>=1)</a:t>
            </a:r>
            <a:endParaRPr lang="th-TH" altLang="en-US">
              <a:solidFill>
                <a:srgbClr val="000000"/>
              </a:solidFill>
            </a:endParaRPr>
          </a:p>
        </p:txBody>
      </p:sp>
      <p:sp>
        <p:nvSpPr>
          <p:cNvPr id="1520645" name="Rectangle 5">
            <a:extLst>
              <a:ext uri="{FF2B5EF4-FFF2-40B4-BE49-F238E27FC236}">
                <a16:creationId xmlns:a16="http://schemas.microsoft.com/office/drawing/2014/main" id="{15AD713D-5D4F-6D94-F31E-A28E8346E50E}"/>
              </a:ext>
            </a:extLst>
          </p:cNvPr>
          <p:cNvSpPr>
            <a:spLocks noChangeArrowheads="1"/>
          </p:cNvSpPr>
          <p:nvPr/>
        </p:nvSpPr>
        <p:spPr bwMode="auto">
          <a:xfrm>
            <a:off x="6553200" y="3848100"/>
            <a:ext cx="4114800" cy="838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Char char="•"/>
              <a:defRPr sz="2800">
                <a:solidFill>
                  <a:srgbClr val="FFFF66"/>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rgbClr val="FFFF99"/>
              </a:buClr>
              <a:buChar char="•"/>
              <a:defRPr sz="2400">
                <a:solidFill>
                  <a:schemeClr val="folHlink"/>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rgbClr val="FFFF99"/>
              </a:buClr>
              <a:buChar char="•"/>
              <a:defRPr sz="2000">
                <a:solidFill>
                  <a:schemeClr val="accent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9pPr>
          </a:lstStyle>
          <a:p>
            <a:pPr eaLnBrk="1" hangingPunct="1">
              <a:lnSpc>
                <a:spcPct val="80000"/>
              </a:lnSpc>
              <a:buFontTx/>
              <a:buNone/>
            </a:pPr>
            <a:endParaRPr lang="en-US" altLang="en-US" sz="2000"/>
          </a:p>
          <a:p>
            <a:pPr eaLnBrk="1" hangingPunct="1">
              <a:lnSpc>
                <a:spcPct val="80000"/>
              </a:lnSpc>
              <a:buFontTx/>
              <a:buNone/>
            </a:pPr>
            <a:r>
              <a:rPr lang="en-US" altLang="en-US" sz="2000" u="sng">
                <a:solidFill>
                  <a:srgbClr val="000000"/>
                </a:solidFill>
                <a:effectLst>
                  <a:outerShdw blurRad="38100" dist="38100" dir="2700000" algn="tl">
                    <a:srgbClr val="FFFFFF"/>
                  </a:outerShdw>
                </a:effectLst>
              </a:rPr>
              <a:t>Algo</a:t>
            </a:r>
            <a:r>
              <a:rPr lang="en-US" altLang="en-US" sz="2000">
                <a:solidFill>
                  <a:srgbClr val="000000"/>
                </a:solidFill>
                <a:effectLst>
                  <a:outerShdw blurRad="38100" dist="38100" dir="2700000" algn="tl">
                    <a:srgbClr val="FFFFFF"/>
                  </a:outerShdw>
                </a:effectLst>
              </a:rPr>
              <a:t>: Pick State +Action</a:t>
            </a:r>
          </a:p>
          <a:p>
            <a:pPr eaLnBrk="1" hangingPunct="1">
              <a:lnSpc>
                <a:spcPct val="80000"/>
              </a:lnSpc>
              <a:buFontTx/>
              <a:buNone/>
            </a:pPr>
            <a:endParaRPr lang="th-TH" altLang="en-US" sz="2000">
              <a:solidFill>
                <a:srgbClr val="000000"/>
              </a:solidFill>
              <a:effectLst>
                <a:outerShdw blurRad="38100" dist="38100" dir="2700000" algn="tl">
                  <a:srgbClr val="FFFFFF"/>
                </a:outerShdw>
              </a:effectLst>
            </a:endParaRPr>
          </a:p>
        </p:txBody>
      </p:sp>
      <p:sp>
        <p:nvSpPr>
          <p:cNvPr id="1520646" name="Oval 6">
            <a:extLst>
              <a:ext uri="{FF2B5EF4-FFF2-40B4-BE49-F238E27FC236}">
                <a16:creationId xmlns:a16="http://schemas.microsoft.com/office/drawing/2014/main" id="{2B024FBC-3192-2114-C4B7-806C2E009876}"/>
              </a:ext>
            </a:extLst>
          </p:cNvPr>
          <p:cNvSpPr>
            <a:spLocks noChangeArrowheads="1"/>
          </p:cNvSpPr>
          <p:nvPr/>
        </p:nvSpPr>
        <p:spPr bwMode="auto">
          <a:xfrm>
            <a:off x="1981200" y="26670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0</a:t>
            </a:r>
          </a:p>
          <a:p>
            <a:pPr algn="ctr"/>
            <a:r>
              <a:rPr lang="en-US" altLang="en-US">
                <a:solidFill>
                  <a:schemeClr val="bg1"/>
                </a:solidFill>
              </a:rPr>
              <a:t>R = 0</a:t>
            </a:r>
            <a:endParaRPr lang="th-TH" altLang="en-US">
              <a:solidFill>
                <a:schemeClr val="bg1"/>
              </a:solidFill>
            </a:endParaRPr>
          </a:p>
        </p:txBody>
      </p:sp>
      <p:sp>
        <p:nvSpPr>
          <p:cNvPr id="1520647" name="Oval 7">
            <a:extLst>
              <a:ext uri="{FF2B5EF4-FFF2-40B4-BE49-F238E27FC236}">
                <a16:creationId xmlns:a16="http://schemas.microsoft.com/office/drawing/2014/main" id="{1ED066C1-BCD9-F0EE-D84A-2B324253B8E7}"/>
              </a:ext>
            </a:extLst>
          </p:cNvPr>
          <p:cNvSpPr>
            <a:spLocks noChangeArrowheads="1"/>
          </p:cNvSpPr>
          <p:nvPr/>
        </p:nvSpPr>
        <p:spPr bwMode="auto">
          <a:xfrm>
            <a:off x="3733800" y="22860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1</a:t>
            </a:r>
          </a:p>
          <a:p>
            <a:pPr algn="ctr"/>
            <a:r>
              <a:rPr lang="en-US" altLang="en-US">
                <a:solidFill>
                  <a:schemeClr val="bg1"/>
                </a:solidFill>
              </a:rPr>
              <a:t>R = 1</a:t>
            </a:r>
            <a:endParaRPr lang="th-TH" altLang="en-US">
              <a:solidFill>
                <a:schemeClr val="bg1"/>
              </a:solidFill>
            </a:endParaRPr>
          </a:p>
        </p:txBody>
      </p:sp>
      <p:sp>
        <p:nvSpPr>
          <p:cNvPr id="1520648" name="Oval 8">
            <a:extLst>
              <a:ext uri="{FF2B5EF4-FFF2-40B4-BE49-F238E27FC236}">
                <a16:creationId xmlns:a16="http://schemas.microsoft.com/office/drawing/2014/main" id="{92B1DA44-48E1-A089-3922-AD3222D605FE}"/>
              </a:ext>
            </a:extLst>
          </p:cNvPr>
          <p:cNvSpPr>
            <a:spLocks noChangeArrowheads="1"/>
          </p:cNvSpPr>
          <p:nvPr/>
        </p:nvSpPr>
        <p:spPr bwMode="auto">
          <a:xfrm>
            <a:off x="4648200" y="3581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3</a:t>
            </a:r>
          </a:p>
          <a:p>
            <a:pPr algn="ctr"/>
            <a:r>
              <a:rPr lang="en-US" altLang="en-US">
                <a:solidFill>
                  <a:schemeClr val="bg1"/>
                </a:solidFill>
              </a:rPr>
              <a:t>R = 0</a:t>
            </a:r>
            <a:endParaRPr lang="th-TH" altLang="en-US">
              <a:solidFill>
                <a:schemeClr val="bg1"/>
              </a:solidFill>
            </a:endParaRPr>
          </a:p>
        </p:txBody>
      </p:sp>
      <p:sp>
        <p:nvSpPr>
          <p:cNvPr id="1520649" name="Oval 9">
            <a:extLst>
              <a:ext uri="{FF2B5EF4-FFF2-40B4-BE49-F238E27FC236}">
                <a16:creationId xmlns:a16="http://schemas.microsoft.com/office/drawing/2014/main" id="{4437E48E-AFCF-6256-7C53-30DF7B1F1C95}"/>
              </a:ext>
            </a:extLst>
          </p:cNvPr>
          <p:cNvSpPr>
            <a:spLocks noChangeArrowheads="1"/>
          </p:cNvSpPr>
          <p:nvPr/>
        </p:nvSpPr>
        <p:spPr bwMode="auto">
          <a:xfrm>
            <a:off x="1981200" y="3962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2</a:t>
            </a:r>
          </a:p>
          <a:p>
            <a:pPr algn="ctr"/>
            <a:r>
              <a:rPr lang="en-US" altLang="en-US">
                <a:solidFill>
                  <a:schemeClr val="bg1"/>
                </a:solidFill>
              </a:rPr>
              <a:t>R = -1</a:t>
            </a:r>
            <a:endParaRPr lang="th-TH" altLang="en-US">
              <a:solidFill>
                <a:schemeClr val="bg1"/>
              </a:solidFill>
            </a:endParaRPr>
          </a:p>
        </p:txBody>
      </p:sp>
      <p:sp>
        <p:nvSpPr>
          <p:cNvPr id="1520650" name="Oval 10">
            <a:extLst>
              <a:ext uri="{FF2B5EF4-FFF2-40B4-BE49-F238E27FC236}">
                <a16:creationId xmlns:a16="http://schemas.microsoft.com/office/drawing/2014/main" id="{6B63FAFF-9343-BCCC-B363-7B5316334460}"/>
              </a:ext>
            </a:extLst>
          </p:cNvPr>
          <p:cNvSpPr>
            <a:spLocks noChangeArrowheads="1"/>
          </p:cNvSpPr>
          <p:nvPr/>
        </p:nvSpPr>
        <p:spPr bwMode="auto">
          <a:xfrm>
            <a:off x="3505200" y="4724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4</a:t>
            </a:r>
          </a:p>
          <a:p>
            <a:pPr algn="ctr"/>
            <a:r>
              <a:rPr lang="en-US" altLang="en-US">
                <a:solidFill>
                  <a:schemeClr val="bg1"/>
                </a:solidFill>
              </a:rPr>
              <a:t>R = 3</a:t>
            </a:r>
            <a:endParaRPr lang="th-TH" altLang="en-US">
              <a:solidFill>
                <a:schemeClr val="bg1"/>
              </a:solidFill>
            </a:endParaRPr>
          </a:p>
        </p:txBody>
      </p:sp>
      <p:sp>
        <p:nvSpPr>
          <p:cNvPr id="1520651" name="Rectangle 11">
            <a:extLst>
              <a:ext uri="{FF2B5EF4-FFF2-40B4-BE49-F238E27FC236}">
                <a16:creationId xmlns:a16="http://schemas.microsoft.com/office/drawing/2014/main" id="{7A58ABCD-7DC9-FE68-1186-2EDFF5548BB3}"/>
              </a:ext>
            </a:extLst>
          </p:cNvPr>
          <p:cNvSpPr>
            <a:spLocks noChangeArrowheads="1"/>
          </p:cNvSpPr>
          <p:nvPr/>
        </p:nvSpPr>
        <p:spPr bwMode="auto">
          <a:xfrm>
            <a:off x="6324600" y="2362200"/>
            <a:ext cx="1981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Char char="•"/>
              <a:defRPr sz="2800">
                <a:solidFill>
                  <a:srgbClr val="FFFF66"/>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rgbClr val="FFFF99"/>
              </a:buClr>
              <a:buChar char="•"/>
              <a:defRPr sz="2400">
                <a:solidFill>
                  <a:schemeClr val="folHlink"/>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rgbClr val="FFFF99"/>
              </a:buClr>
              <a:buChar char="•"/>
              <a:defRPr sz="2000">
                <a:solidFill>
                  <a:schemeClr val="accent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9pPr>
          </a:lstStyle>
          <a:p>
            <a:pPr eaLnBrk="1" hangingPunct="1">
              <a:buFontTx/>
              <a:buNone/>
            </a:pPr>
            <a:r>
              <a:rPr lang="en-US" altLang="en-US" sz="2400">
                <a:solidFill>
                  <a:schemeClr val="folHlink"/>
                </a:solidFill>
              </a:rPr>
              <a:t>Let </a:t>
            </a:r>
            <a:r>
              <a:rPr lang="en-US" altLang="en-US" sz="2400">
                <a:solidFill>
                  <a:schemeClr val="folHlink"/>
                </a:solidFill>
                <a:sym typeface="Symbol" pitchFamily="2" charset="2"/>
              </a:rPr>
              <a:t> = 2/3</a:t>
            </a:r>
            <a:endParaRPr lang="th-TH" altLang="en-US" sz="2400"/>
          </a:p>
        </p:txBody>
      </p:sp>
      <p:sp>
        <p:nvSpPr>
          <p:cNvPr id="1520652" name="Line 12">
            <a:extLst>
              <a:ext uri="{FF2B5EF4-FFF2-40B4-BE49-F238E27FC236}">
                <a16:creationId xmlns:a16="http://schemas.microsoft.com/office/drawing/2014/main" id="{F0639694-D369-7896-5D12-E850C4571AE1}"/>
              </a:ext>
            </a:extLst>
          </p:cNvPr>
          <p:cNvSpPr>
            <a:spLocks noChangeShapeType="1"/>
          </p:cNvSpPr>
          <p:nvPr/>
        </p:nvSpPr>
        <p:spPr bwMode="auto">
          <a:xfrm flipV="1">
            <a:off x="2743200" y="2667000"/>
            <a:ext cx="990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0653" name="Line 13">
            <a:extLst>
              <a:ext uri="{FF2B5EF4-FFF2-40B4-BE49-F238E27FC236}">
                <a16:creationId xmlns:a16="http://schemas.microsoft.com/office/drawing/2014/main" id="{59D6D49E-440C-7944-143E-07CC88905D02}"/>
              </a:ext>
            </a:extLst>
          </p:cNvPr>
          <p:cNvSpPr>
            <a:spLocks noChangeShapeType="1"/>
          </p:cNvSpPr>
          <p:nvPr/>
        </p:nvSpPr>
        <p:spPr bwMode="auto">
          <a:xfrm>
            <a:off x="2362200" y="34290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0654" name="Line 14">
            <a:extLst>
              <a:ext uri="{FF2B5EF4-FFF2-40B4-BE49-F238E27FC236}">
                <a16:creationId xmlns:a16="http://schemas.microsoft.com/office/drawing/2014/main" id="{4291D679-54F2-CE8E-84DB-C2EB70709457}"/>
              </a:ext>
            </a:extLst>
          </p:cNvPr>
          <p:cNvSpPr>
            <a:spLocks noChangeShapeType="1"/>
          </p:cNvSpPr>
          <p:nvPr/>
        </p:nvSpPr>
        <p:spPr bwMode="auto">
          <a:xfrm>
            <a:off x="2667000" y="4572000"/>
            <a:ext cx="838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0655" name="Line 15">
            <a:extLst>
              <a:ext uri="{FF2B5EF4-FFF2-40B4-BE49-F238E27FC236}">
                <a16:creationId xmlns:a16="http://schemas.microsoft.com/office/drawing/2014/main" id="{7968B575-84F0-FDD3-AF84-D5D5D4FC18C7}"/>
              </a:ext>
            </a:extLst>
          </p:cNvPr>
          <p:cNvSpPr>
            <a:spLocks noChangeShapeType="1"/>
          </p:cNvSpPr>
          <p:nvPr/>
        </p:nvSpPr>
        <p:spPr bwMode="auto">
          <a:xfrm flipV="1">
            <a:off x="4191000" y="4343400"/>
            <a:ext cx="685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0656" name="Line 16">
            <a:extLst>
              <a:ext uri="{FF2B5EF4-FFF2-40B4-BE49-F238E27FC236}">
                <a16:creationId xmlns:a16="http://schemas.microsoft.com/office/drawing/2014/main" id="{CBD01431-465D-C763-115D-ADDA461BC2CB}"/>
              </a:ext>
            </a:extLst>
          </p:cNvPr>
          <p:cNvSpPr>
            <a:spLocks noChangeShapeType="1"/>
          </p:cNvSpPr>
          <p:nvPr/>
        </p:nvSpPr>
        <p:spPr bwMode="auto">
          <a:xfrm>
            <a:off x="4267200" y="3048000"/>
            <a:ext cx="533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1520657" name="AutoShape 17">
            <a:extLst>
              <a:ext uri="{FF2B5EF4-FFF2-40B4-BE49-F238E27FC236}">
                <a16:creationId xmlns:a16="http://schemas.microsoft.com/office/drawing/2014/main" id="{EEEF554E-5650-714F-60F2-EDD2C3B32717}"/>
              </a:ext>
            </a:extLst>
          </p:cNvPr>
          <p:cNvCxnSpPr>
            <a:cxnSpLocks noChangeShapeType="1"/>
            <a:stCxn id="1520648" idx="6"/>
            <a:endCxn id="1520648" idx="7"/>
          </p:cNvCxnSpPr>
          <p:nvPr/>
        </p:nvCxnSpPr>
        <p:spPr bwMode="auto">
          <a:xfrm flipH="1" flipV="1">
            <a:off x="5299076" y="3692526"/>
            <a:ext cx="111125" cy="269875"/>
          </a:xfrm>
          <a:prstGeom prst="curvedConnector4">
            <a:avLst>
              <a:gd name="adj1" fmla="val -205713"/>
              <a:gd name="adj2" fmla="val 225884"/>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0658" name="Text Box 18">
            <a:extLst>
              <a:ext uri="{FF2B5EF4-FFF2-40B4-BE49-F238E27FC236}">
                <a16:creationId xmlns:a16="http://schemas.microsoft.com/office/drawing/2014/main" id="{92503B0E-F2C7-6853-C4FB-2069F21AC2DC}"/>
              </a:ext>
            </a:extLst>
          </p:cNvPr>
          <p:cNvSpPr txBox="1">
            <a:spLocks noChangeArrowheads="1"/>
          </p:cNvSpPr>
          <p:nvPr/>
        </p:nvSpPr>
        <p:spPr bwMode="auto">
          <a:xfrm>
            <a:off x="2743201" y="24384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0659" name="Text Box 19">
            <a:extLst>
              <a:ext uri="{FF2B5EF4-FFF2-40B4-BE49-F238E27FC236}">
                <a16:creationId xmlns:a16="http://schemas.microsoft.com/office/drawing/2014/main" id="{B803A401-42A7-3AC1-4C8A-C8871DF9612F}"/>
              </a:ext>
            </a:extLst>
          </p:cNvPr>
          <p:cNvSpPr txBox="1">
            <a:spLocks noChangeArrowheads="1"/>
          </p:cNvSpPr>
          <p:nvPr/>
        </p:nvSpPr>
        <p:spPr bwMode="auto">
          <a:xfrm>
            <a:off x="2667001" y="48006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0660" name="Text Box 20">
            <a:extLst>
              <a:ext uri="{FF2B5EF4-FFF2-40B4-BE49-F238E27FC236}">
                <a16:creationId xmlns:a16="http://schemas.microsoft.com/office/drawing/2014/main" id="{C8DD56A2-8E20-AA6B-07D0-671E8019B8CF}"/>
              </a:ext>
            </a:extLst>
          </p:cNvPr>
          <p:cNvSpPr txBox="1">
            <a:spLocks noChangeArrowheads="1"/>
          </p:cNvSpPr>
          <p:nvPr/>
        </p:nvSpPr>
        <p:spPr bwMode="auto">
          <a:xfrm>
            <a:off x="4495801" y="3048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0661" name="Text Box 21">
            <a:extLst>
              <a:ext uri="{FF2B5EF4-FFF2-40B4-BE49-F238E27FC236}">
                <a16:creationId xmlns:a16="http://schemas.microsoft.com/office/drawing/2014/main" id="{007FAD59-441A-6438-141E-7402CA253385}"/>
              </a:ext>
            </a:extLst>
          </p:cNvPr>
          <p:cNvSpPr txBox="1">
            <a:spLocks noChangeArrowheads="1"/>
          </p:cNvSpPr>
          <p:nvPr/>
        </p:nvSpPr>
        <p:spPr bwMode="auto">
          <a:xfrm>
            <a:off x="5562601" y="3429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0662" name="Text Box 22">
            <a:extLst>
              <a:ext uri="{FF2B5EF4-FFF2-40B4-BE49-F238E27FC236}">
                <a16:creationId xmlns:a16="http://schemas.microsoft.com/office/drawing/2014/main" id="{C5D18F0B-58C3-EE7E-BC88-8CA2E4093DF0}"/>
              </a:ext>
            </a:extLst>
          </p:cNvPr>
          <p:cNvSpPr txBox="1">
            <a:spLocks noChangeArrowheads="1"/>
          </p:cNvSpPr>
          <p:nvPr/>
        </p:nvSpPr>
        <p:spPr bwMode="auto">
          <a:xfrm>
            <a:off x="4419601" y="4572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0663" name="Text Box 23">
            <a:extLst>
              <a:ext uri="{FF2B5EF4-FFF2-40B4-BE49-F238E27FC236}">
                <a16:creationId xmlns:a16="http://schemas.microsoft.com/office/drawing/2014/main" id="{C9B3DA98-1811-0B2B-94A6-35D4ADC5E94A}"/>
              </a:ext>
            </a:extLst>
          </p:cNvPr>
          <p:cNvSpPr txBox="1">
            <a:spLocks noChangeArrowheads="1"/>
          </p:cNvSpPr>
          <p:nvPr/>
        </p:nvSpPr>
        <p:spPr bwMode="auto">
          <a:xfrm>
            <a:off x="2514601" y="3429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3D64DEDA-687E-09FD-1455-9609659ACF10}"/>
              </a:ext>
            </a:extLst>
          </p:cNvPr>
          <p:cNvSpPr>
            <a:spLocks noGrp="1"/>
          </p:cNvSpPr>
          <p:nvPr>
            <p:ph type="dt" sz="half" idx="10"/>
          </p:nvPr>
        </p:nvSpPr>
        <p:spPr/>
        <p:txBody>
          <a:bodyPr/>
          <a:lstStyle/>
          <a:p>
            <a:r>
              <a:rPr lang="en-US" altLang="en-US"/>
              <a:t>© Jude Shavlik 2006,</a:t>
            </a:r>
          </a:p>
          <a:p>
            <a:r>
              <a:rPr lang="en-US" altLang="en-US"/>
              <a:t>    David Page 2007</a:t>
            </a:r>
          </a:p>
        </p:txBody>
      </p:sp>
      <p:sp>
        <p:nvSpPr>
          <p:cNvPr id="3" name="Footer Placeholder 5">
            <a:extLst>
              <a:ext uri="{FF2B5EF4-FFF2-40B4-BE49-F238E27FC236}">
                <a16:creationId xmlns:a16="http://schemas.microsoft.com/office/drawing/2014/main" id="{3DFFE392-52FE-6E7C-F7AF-A41C7ECF55E4}"/>
              </a:ext>
            </a:extLst>
          </p:cNvPr>
          <p:cNvSpPr>
            <a:spLocks noGrp="1"/>
          </p:cNvSpPr>
          <p:nvPr>
            <p:ph type="ftr" sz="quarter" idx="11"/>
          </p:nvPr>
        </p:nvSpPr>
        <p:spPr/>
        <p:txBody>
          <a:bodyPr/>
          <a:lstStyle/>
          <a:p>
            <a:r>
              <a:rPr lang="en-US" altLang="en-US"/>
              <a:t>CS 760 – Machine Learning (UW-Madison)</a:t>
            </a:r>
          </a:p>
        </p:txBody>
      </p:sp>
      <p:sp>
        <p:nvSpPr>
          <p:cNvPr id="4" name="Slide Number Placeholder 6">
            <a:extLst>
              <a:ext uri="{FF2B5EF4-FFF2-40B4-BE49-F238E27FC236}">
                <a16:creationId xmlns:a16="http://schemas.microsoft.com/office/drawing/2014/main" id="{12BAA6F4-A88A-319E-6310-85FA8050ED29}"/>
              </a:ext>
            </a:extLst>
          </p:cNvPr>
          <p:cNvSpPr>
            <a:spLocks noGrp="1"/>
          </p:cNvSpPr>
          <p:nvPr>
            <p:ph type="sldNum" sz="quarter" idx="12"/>
          </p:nvPr>
        </p:nvSpPr>
        <p:spPr/>
        <p:txBody>
          <a:bodyPr/>
          <a:lstStyle/>
          <a:p>
            <a:r>
              <a:rPr lang="en-US" altLang="en-US"/>
              <a:t>RL Lecture, Slide </a:t>
            </a:r>
            <a:fld id="{AA5D8D85-41C1-7245-8D5E-3120FE596550}" type="slidenum">
              <a:rPr lang="en-US" altLang="en-US"/>
              <a:pPr/>
              <a:t>36</a:t>
            </a:fld>
            <a:endParaRPr lang="en-US" altLang="en-US"/>
          </a:p>
        </p:txBody>
      </p:sp>
      <p:sp>
        <p:nvSpPr>
          <p:cNvPr id="1521666" name="Rectangle 2">
            <a:extLst>
              <a:ext uri="{FF2B5EF4-FFF2-40B4-BE49-F238E27FC236}">
                <a16:creationId xmlns:a16="http://schemas.microsoft.com/office/drawing/2014/main" id="{A79D6076-F4B0-E6EF-477E-B40A327A7AD9}"/>
              </a:ext>
            </a:extLst>
          </p:cNvPr>
          <p:cNvSpPr>
            <a:spLocks noGrp="1" noChangeArrowheads="1"/>
          </p:cNvSpPr>
          <p:nvPr>
            <p:ph type="title"/>
          </p:nvPr>
        </p:nvSpPr>
        <p:spPr>
          <a:xfrm>
            <a:off x="2438400" y="381001"/>
            <a:ext cx="7772400" cy="1431925"/>
          </a:xfrm>
        </p:spPr>
        <p:txBody>
          <a:bodyPr/>
          <a:lstStyle/>
          <a:p>
            <a:r>
              <a:rPr lang="en-US" altLang="en-US"/>
              <a:t>A Simple Example (Step 1)</a:t>
            </a:r>
            <a:br>
              <a:rPr lang="en-US" altLang="en-US"/>
            </a:br>
            <a:r>
              <a:rPr lang="en-US" altLang="en-US"/>
              <a:t>	</a:t>
            </a:r>
            <a:r>
              <a:rPr lang="en-US" altLang="en-US" sz="2800">
                <a:solidFill>
                  <a:schemeClr val="accent1"/>
                </a:solidFill>
              </a:rPr>
              <a:t>S</a:t>
            </a:r>
            <a:r>
              <a:rPr lang="en-US" altLang="en-US" sz="2800" baseline="-25000">
                <a:solidFill>
                  <a:schemeClr val="accent1"/>
                </a:solidFill>
              </a:rPr>
              <a:t>0</a:t>
            </a:r>
            <a:r>
              <a:rPr lang="en-US" altLang="en-US" sz="2800">
                <a:solidFill>
                  <a:schemeClr val="accent1"/>
                </a:solidFill>
              </a:rPr>
              <a:t> </a:t>
            </a:r>
            <a:r>
              <a:rPr lang="en-US" altLang="en-US" sz="2800">
                <a:solidFill>
                  <a:schemeClr val="accent1"/>
                </a:solidFill>
                <a:sym typeface="Symbol" pitchFamily="2" charset="2"/>
              </a:rPr>
              <a:t> S</a:t>
            </a:r>
            <a:r>
              <a:rPr lang="en-US" altLang="en-US" sz="2800" baseline="-25000">
                <a:solidFill>
                  <a:schemeClr val="accent1"/>
                </a:solidFill>
                <a:sym typeface="Symbol" pitchFamily="2" charset="2"/>
              </a:rPr>
              <a:t>2</a:t>
            </a:r>
            <a:endParaRPr lang="en-US" altLang="en-US" sz="2800" baseline="-25000">
              <a:solidFill>
                <a:schemeClr val="accent1"/>
              </a:solidFill>
              <a:cs typeface="Tahoma" panose="020B0604030504040204" pitchFamily="34" charset="0"/>
              <a:sym typeface="Symbol" pitchFamily="2" charset="2"/>
            </a:endParaRPr>
          </a:p>
        </p:txBody>
      </p:sp>
      <p:graphicFrame>
        <p:nvGraphicFramePr>
          <p:cNvPr id="1521667" name="Object 3">
            <a:extLst>
              <a:ext uri="{FF2B5EF4-FFF2-40B4-BE49-F238E27FC236}">
                <a16:creationId xmlns:a16="http://schemas.microsoft.com/office/drawing/2014/main" id="{8060A786-F62E-2AC3-CB19-A24055233A5D}"/>
              </a:ext>
            </a:extLst>
          </p:cNvPr>
          <p:cNvGraphicFramePr>
            <a:graphicFrameLocks noGrp="1" noChangeAspect="1"/>
          </p:cNvGraphicFramePr>
          <p:nvPr>
            <p:ph sz="half" idx="2"/>
          </p:nvPr>
        </p:nvGraphicFramePr>
        <p:xfrm>
          <a:off x="6553200" y="4686301"/>
          <a:ext cx="4114800" cy="727075"/>
        </p:xfrm>
        <a:graphic>
          <a:graphicData uri="http://schemas.openxmlformats.org/presentationml/2006/ole">
            <mc:AlternateContent xmlns:mc="http://schemas.openxmlformats.org/markup-compatibility/2006">
              <mc:Choice xmlns:v="urn:schemas-microsoft-com:vml" Requires="v">
                <p:oleObj name="Equation" r:id="rId2" imgW="32473900" imgH="5854700" progId="Equation.3">
                  <p:embed/>
                </p:oleObj>
              </mc:Choice>
              <mc:Fallback>
                <p:oleObj name="Equation" r:id="rId2" imgW="32473900" imgH="5854700" progId="Equation.3">
                  <p:embed/>
                  <p:pic>
                    <p:nvPicPr>
                      <p:cNvPr id="1521667" name="Object 3">
                        <a:extLst>
                          <a:ext uri="{FF2B5EF4-FFF2-40B4-BE49-F238E27FC236}">
                            <a16:creationId xmlns:a16="http://schemas.microsoft.com/office/drawing/2014/main" id="{8060A786-F62E-2AC3-CB19-A24055233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686301"/>
                        <a:ext cx="4114800" cy="7270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1668" name="Text Box 4">
            <a:extLst>
              <a:ext uri="{FF2B5EF4-FFF2-40B4-BE49-F238E27FC236}">
                <a16:creationId xmlns:a16="http://schemas.microsoft.com/office/drawing/2014/main" id="{1F224558-895F-C427-64CD-BCEAACDD087E}"/>
              </a:ext>
            </a:extLst>
          </p:cNvPr>
          <p:cNvSpPr txBox="1">
            <a:spLocks noChangeArrowheads="1"/>
          </p:cNvSpPr>
          <p:nvPr/>
        </p:nvSpPr>
        <p:spPr bwMode="auto">
          <a:xfrm>
            <a:off x="6553200" y="5410201"/>
            <a:ext cx="4114800" cy="7794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000000"/>
                </a:solidFill>
              </a:rPr>
              <a:t>Repeat</a:t>
            </a:r>
          </a:p>
          <a:p>
            <a:pPr>
              <a:spcBef>
                <a:spcPct val="50000"/>
              </a:spcBef>
            </a:pPr>
            <a:r>
              <a:rPr lang="en-US" altLang="en-US">
                <a:solidFill>
                  <a:srgbClr val="000000"/>
                </a:solidFill>
              </a:rPr>
              <a:t>(deterministic world, so </a:t>
            </a:r>
            <a:r>
              <a:rPr lang="el-GR" altLang="en-US">
                <a:solidFill>
                  <a:srgbClr val="000000"/>
                </a:solidFill>
                <a:latin typeface="Times New Roman" panose="02020603050405020304" pitchFamily="18" charset="0"/>
                <a:cs typeface="Times New Roman" panose="02020603050405020304" pitchFamily="18" charset="0"/>
              </a:rPr>
              <a:t>α</a:t>
            </a:r>
            <a:r>
              <a:rPr lang="en-US" altLang="en-US">
                <a:solidFill>
                  <a:srgbClr val="000000"/>
                </a:solidFill>
              </a:rPr>
              <a:t>=1)</a:t>
            </a:r>
            <a:endParaRPr lang="th-TH" altLang="en-US">
              <a:solidFill>
                <a:srgbClr val="000000"/>
              </a:solidFill>
            </a:endParaRPr>
          </a:p>
        </p:txBody>
      </p:sp>
      <p:sp>
        <p:nvSpPr>
          <p:cNvPr id="1521669" name="Rectangle 5">
            <a:extLst>
              <a:ext uri="{FF2B5EF4-FFF2-40B4-BE49-F238E27FC236}">
                <a16:creationId xmlns:a16="http://schemas.microsoft.com/office/drawing/2014/main" id="{6E8D7C9B-9981-FD10-5421-DAD4E91720F1}"/>
              </a:ext>
            </a:extLst>
          </p:cNvPr>
          <p:cNvSpPr>
            <a:spLocks noChangeArrowheads="1"/>
          </p:cNvSpPr>
          <p:nvPr/>
        </p:nvSpPr>
        <p:spPr bwMode="auto">
          <a:xfrm>
            <a:off x="6553200" y="3848100"/>
            <a:ext cx="4114800" cy="838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Char char="•"/>
              <a:defRPr sz="2800">
                <a:solidFill>
                  <a:srgbClr val="FFFF66"/>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rgbClr val="FFFF99"/>
              </a:buClr>
              <a:buChar char="•"/>
              <a:defRPr sz="2400">
                <a:solidFill>
                  <a:schemeClr val="folHlink"/>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rgbClr val="FFFF99"/>
              </a:buClr>
              <a:buChar char="•"/>
              <a:defRPr sz="2000">
                <a:solidFill>
                  <a:schemeClr val="accent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9pPr>
          </a:lstStyle>
          <a:p>
            <a:pPr eaLnBrk="1" hangingPunct="1">
              <a:lnSpc>
                <a:spcPct val="80000"/>
              </a:lnSpc>
              <a:buFontTx/>
              <a:buNone/>
            </a:pPr>
            <a:endParaRPr lang="en-US" altLang="en-US" sz="2000"/>
          </a:p>
          <a:p>
            <a:pPr eaLnBrk="1" hangingPunct="1">
              <a:lnSpc>
                <a:spcPct val="80000"/>
              </a:lnSpc>
              <a:buFontTx/>
              <a:buNone/>
            </a:pPr>
            <a:r>
              <a:rPr lang="en-US" altLang="en-US" sz="2000" u="sng">
                <a:solidFill>
                  <a:srgbClr val="000000"/>
                </a:solidFill>
                <a:effectLst>
                  <a:outerShdw blurRad="38100" dist="38100" dir="2700000" algn="tl">
                    <a:srgbClr val="FFFFFF"/>
                  </a:outerShdw>
                </a:effectLst>
              </a:rPr>
              <a:t>Algo</a:t>
            </a:r>
            <a:r>
              <a:rPr lang="en-US" altLang="en-US" sz="2000">
                <a:solidFill>
                  <a:srgbClr val="000000"/>
                </a:solidFill>
                <a:effectLst>
                  <a:outerShdw blurRad="38100" dist="38100" dir="2700000" algn="tl">
                    <a:srgbClr val="FFFFFF"/>
                  </a:outerShdw>
                </a:effectLst>
              </a:rPr>
              <a:t>: Pick State +Action</a:t>
            </a:r>
          </a:p>
          <a:p>
            <a:pPr eaLnBrk="1" hangingPunct="1">
              <a:lnSpc>
                <a:spcPct val="80000"/>
              </a:lnSpc>
              <a:buFontTx/>
              <a:buNone/>
            </a:pPr>
            <a:endParaRPr lang="th-TH" altLang="en-US" sz="2000">
              <a:solidFill>
                <a:srgbClr val="000000"/>
              </a:solidFill>
              <a:effectLst>
                <a:outerShdw blurRad="38100" dist="38100" dir="2700000" algn="tl">
                  <a:srgbClr val="FFFFFF"/>
                </a:outerShdw>
              </a:effectLst>
            </a:endParaRPr>
          </a:p>
        </p:txBody>
      </p:sp>
      <p:sp>
        <p:nvSpPr>
          <p:cNvPr id="1521670" name="Oval 6">
            <a:extLst>
              <a:ext uri="{FF2B5EF4-FFF2-40B4-BE49-F238E27FC236}">
                <a16:creationId xmlns:a16="http://schemas.microsoft.com/office/drawing/2014/main" id="{ED8609A2-1152-6D26-2D73-22C74552517E}"/>
              </a:ext>
            </a:extLst>
          </p:cNvPr>
          <p:cNvSpPr>
            <a:spLocks noChangeArrowheads="1"/>
          </p:cNvSpPr>
          <p:nvPr/>
        </p:nvSpPr>
        <p:spPr bwMode="auto">
          <a:xfrm>
            <a:off x="1981200" y="26670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0</a:t>
            </a:r>
          </a:p>
          <a:p>
            <a:pPr algn="ctr"/>
            <a:r>
              <a:rPr lang="en-US" altLang="en-US">
                <a:solidFill>
                  <a:schemeClr val="bg1"/>
                </a:solidFill>
              </a:rPr>
              <a:t>R = 0</a:t>
            </a:r>
            <a:endParaRPr lang="th-TH" altLang="en-US">
              <a:solidFill>
                <a:schemeClr val="bg1"/>
              </a:solidFill>
            </a:endParaRPr>
          </a:p>
        </p:txBody>
      </p:sp>
      <p:sp>
        <p:nvSpPr>
          <p:cNvPr id="1521671" name="Oval 7">
            <a:extLst>
              <a:ext uri="{FF2B5EF4-FFF2-40B4-BE49-F238E27FC236}">
                <a16:creationId xmlns:a16="http://schemas.microsoft.com/office/drawing/2014/main" id="{8D56B1A4-AC7C-F948-6AB6-78991F3E9912}"/>
              </a:ext>
            </a:extLst>
          </p:cNvPr>
          <p:cNvSpPr>
            <a:spLocks noChangeArrowheads="1"/>
          </p:cNvSpPr>
          <p:nvPr/>
        </p:nvSpPr>
        <p:spPr bwMode="auto">
          <a:xfrm>
            <a:off x="3733800" y="22860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1</a:t>
            </a:r>
          </a:p>
          <a:p>
            <a:pPr algn="ctr"/>
            <a:r>
              <a:rPr lang="en-US" altLang="en-US">
                <a:solidFill>
                  <a:schemeClr val="bg1"/>
                </a:solidFill>
              </a:rPr>
              <a:t>R = 1</a:t>
            </a:r>
            <a:endParaRPr lang="th-TH" altLang="en-US">
              <a:solidFill>
                <a:schemeClr val="bg1"/>
              </a:solidFill>
            </a:endParaRPr>
          </a:p>
        </p:txBody>
      </p:sp>
      <p:sp>
        <p:nvSpPr>
          <p:cNvPr id="1521672" name="Oval 8">
            <a:extLst>
              <a:ext uri="{FF2B5EF4-FFF2-40B4-BE49-F238E27FC236}">
                <a16:creationId xmlns:a16="http://schemas.microsoft.com/office/drawing/2014/main" id="{4760B32C-ED30-633E-728F-99904845FD74}"/>
              </a:ext>
            </a:extLst>
          </p:cNvPr>
          <p:cNvSpPr>
            <a:spLocks noChangeArrowheads="1"/>
          </p:cNvSpPr>
          <p:nvPr/>
        </p:nvSpPr>
        <p:spPr bwMode="auto">
          <a:xfrm>
            <a:off x="4648200" y="3581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3</a:t>
            </a:r>
          </a:p>
          <a:p>
            <a:pPr algn="ctr"/>
            <a:r>
              <a:rPr lang="en-US" altLang="en-US">
                <a:solidFill>
                  <a:schemeClr val="bg1"/>
                </a:solidFill>
              </a:rPr>
              <a:t>R = 0</a:t>
            </a:r>
            <a:endParaRPr lang="th-TH" altLang="en-US">
              <a:solidFill>
                <a:schemeClr val="bg1"/>
              </a:solidFill>
            </a:endParaRPr>
          </a:p>
        </p:txBody>
      </p:sp>
      <p:sp>
        <p:nvSpPr>
          <p:cNvPr id="1521673" name="Oval 9">
            <a:extLst>
              <a:ext uri="{FF2B5EF4-FFF2-40B4-BE49-F238E27FC236}">
                <a16:creationId xmlns:a16="http://schemas.microsoft.com/office/drawing/2014/main" id="{0AD54547-FEC3-E87B-0144-EFD28CEFAE85}"/>
              </a:ext>
            </a:extLst>
          </p:cNvPr>
          <p:cNvSpPr>
            <a:spLocks noChangeArrowheads="1"/>
          </p:cNvSpPr>
          <p:nvPr/>
        </p:nvSpPr>
        <p:spPr bwMode="auto">
          <a:xfrm>
            <a:off x="1981200" y="3962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2</a:t>
            </a:r>
          </a:p>
          <a:p>
            <a:pPr algn="ctr"/>
            <a:r>
              <a:rPr lang="en-US" altLang="en-US">
                <a:solidFill>
                  <a:schemeClr val="bg1"/>
                </a:solidFill>
              </a:rPr>
              <a:t>R = -1</a:t>
            </a:r>
            <a:endParaRPr lang="th-TH" altLang="en-US">
              <a:solidFill>
                <a:schemeClr val="bg1"/>
              </a:solidFill>
            </a:endParaRPr>
          </a:p>
        </p:txBody>
      </p:sp>
      <p:sp>
        <p:nvSpPr>
          <p:cNvPr id="1521674" name="Oval 10">
            <a:extLst>
              <a:ext uri="{FF2B5EF4-FFF2-40B4-BE49-F238E27FC236}">
                <a16:creationId xmlns:a16="http://schemas.microsoft.com/office/drawing/2014/main" id="{1DF74006-6D94-FF3D-F10D-2157B0307A94}"/>
              </a:ext>
            </a:extLst>
          </p:cNvPr>
          <p:cNvSpPr>
            <a:spLocks noChangeArrowheads="1"/>
          </p:cNvSpPr>
          <p:nvPr/>
        </p:nvSpPr>
        <p:spPr bwMode="auto">
          <a:xfrm>
            <a:off x="3505200" y="4724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4</a:t>
            </a:r>
          </a:p>
          <a:p>
            <a:pPr algn="ctr"/>
            <a:r>
              <a:rPr lang="en-US" altLang="en-US">
                <a:solidFill>
                  <a:schemeClr val="bg1"/>
                </a:solidFill>
              </a:rPr>
              <a:t>R = 3</a:t>
            </a:r>
            <a:endParaRPr lang="th-TH" altLang="en-US">
              <a:solidFill>
                <a:schemeClr val="bg1"/>
              </a:solidFill>
            </a:endParaRPr>
          </a:p>
        </p:txBody>
      </p:sp>
      <p:sp>
        <p:nvSpPr>
          <p:cNvPr id="1521675" name="Rectangle 11">
            <a:extLst>
              <a:ext uri="{FF2B5EF4-FFF2-40B4-BE49-F238E27FC236}">
                <a16:creationId xmlns:a16="http://schemas.microsoft.com/office/drawing/2014/main" id="{A2011FE1-21DF-646B-7AC2-76E87DBCF924}"/>
              </a:ext>
            </a:extLst>
          </p:cNvPr>
          <p:cNvSpPr>
            <a:spLocks noChangeArrowheads="1"/>
          </p:cNvSpPr>
          <p:nvPr/>
        </p:nvSpPr>
        <p:spPr bwMode="auto">
          <a:xfrm>
            <a:off x="6324600" y="2362200"/>
            <a:ext cx="1981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Char char="•"/>
              <a:defRPr sz="2800">
                <a:solidFill>
                  <a:srgbClr val="FFFF66"/>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rgbClr val="FFFF99"/>
              </a:buClr>
              <a:buChar char="•"/>
              <a:defRPr sz="2400">
                <a:solidFill>
                  <a:schemeClr val="folHlink"/>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rgbClr val="FFFF99"/>
              </a:buClr>
              <a:buChar char="•"/>
              <a:defRPr sz="2000">
                <a:solidFill>
                  <a:schemeClr val="accent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9pPr>
          </a:lstStyle>
          <a:p>
            <a:pPr eaLnBrk="1" hangingPunct="1">
              <a:buFontTx/>
              <a:buNone/>
            </a:pPr>
            <a:r>
              <a:rPr lang="en-US" altLang="en-US" sz="2400">
                <a:solidFill>
                  <a:schemeClr val="folHlink"/>
                </a:solidFill>
              </a:rPr>
              <a:t>Let </a:t>
            </a:r>
            <a:r>
              <a:rPr lang="en-US" altLang="en-US" sz="2400">
                <a:solidFill>
                  <a:schemeClr val="folHlink"/>
                </a:solidFill>
                <a:sym typeface="Symbol" pitchFamily="2" charset="2"/>
              </a:rPr>
              <a:t> = 2/3</a:t>
            </a:r>
          </a:p>
          <a:p>
            <a:pPr eaLnBrk="1" hangingPunct="1">
              <a:buFontTx/>
              <a:buNone/>
            </a:pPr>
            <a:endParaRPr lang="en-US" altLang="en-US" sz="2400">
              <a:solidFill>
                <a:schemeClr val="accent1"/>
              </a:solidFill>
            </a:endParaRPr>
          </a:p>
          <a:p>
            <a:pPr eaLnBrk="1" hangingPunct="1">
              <a:buFontTx/>
              <a:buNone/>
            </a:pPr>
            <a:endParaRPr lang="th-TH" altLang="en-US" sz="2400"/>
          </a:p>
        </p:txBody>
      </p:sp>
      <p:sp>
        <p:nvSpPr>
          <p:cNvPr id="1521676" name="Line 12">
            <a:extLst>
              <a:ext uri="{FF2B5EF4-FFF2-40B4-BE49-F238E27FC236}">
                <a16:creationId xmlns:a16="http://schemas.microsoft.com/office/drawing/2014/main" id="{5B27F876-91ED-B473-548B-93234DCA5221}"/>
              </a:ext>
            </a:extLst>
          </p:cNvPr>
          <p:cNvSpPr>
            <a:spLocks noChangeShapeType="1"/>
          </p:cNvSpPr>
          <p:nvPr/>
        </p:nvSpPr>
        <p:spPr bwMode="auto">
          <a:xfrm flipV="1">
            <a:off x="2743200" y="2667000"/>
            <a:ext cx="990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1677" name="Line 13">
            <a:extLst>
              <a:ext uri="{FF2B5EF4-FFF2-40B4-BE49-F238E27FC236}">
                <a16:creationId xmlns:a16="http://schemas.microsoft.com/office/drawing/2014/main" id="{34A2B8F7-D12D-8556-593C-2CEC4849AA41}"/>
              </a:ext>
            </a:extLst>
          </p:cNvPr>
          <p:cNvSpPr>
            <a:spLocks noChangeShapeType="1"/>
          </p:cNvSpPr>
          <p:nvPr/>
        </p:nvSpPr>
        <p:spPr bwMode="auto">
          <a:xfrm>
            <a:off x="2362200" y="34290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1678" name="Line 14">
            <a:extLst>
              <a:ext uri="{FF2B5EF4-FFF2-40B4-BE49-F238E27FC236}">
                <a16:creationId xmlns:a16="http://schemas.microsoft.com/office/drawing/2014/main" id="{AF02EC1E-045A-EB74-014F-62E054573C75}"/>
              </a:ext>
            </a:extLst>
          </p:cNvPr>
          <p:cNvSpPr>
            <a:spLocks noChangeShapeType="1"/>
          </p:cNvSpPr>
          <p:nvPr/>
        </p:nvSpPr>
        <p:spPr bwMode="auto">
          <a:xfrm>
            <a:off x="2667000" y="4572000"/>
            <a:ext cx="838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1679" name="Line 15">
            <a:extLst>
              <a:ext uri="{FF2B5EF4-FFF2-40B4-BE49-F238E27FC236}">
                <a16:creationId xmlns:a16="http://schemas.microsoft.com/office/drawing/2014/main" id="{48CDA031-1A7F-3DE8-68B8-25A761136CA9}"/>
              </a:ext>
            </a:extLst>
          </p:cNvPr>
          <p:cNvSpPr>
            <a:spLocks noChangeShapeType="1"/>
          </p:cNvSpPr>
          <p:nvPr/>
        </p:nvSpPr>
        <p:spPr bwMode="auto">
          <a:xfrm flipV="1">
            <a:off x="4191000" y="4343400"/>
            <a:ext cx="685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1680" name="Line 16">
            <a:extLst>
              <a:ext uri="{FF2B5EF4-FFF2-40B4-BE49-F238E27FC236}">
                <a16:creationId xmlns:a16="http://schemas.microsoft.com/office/drawing/2014/main" id="{85B90B24-1991-8F2E-EA84-13AA4EC78475}"/>
              </a:ext>
            </a:extLst>
          </p:cNvPr>
          <p:cNvSpPr>
            <a:spLocks noChangeShapeType="1"/>
          </p:cNvSpPr>
          <p:nvPr/>
        </p:nvSpPr>
        <p:spPr bwMode="auto">
          <a:xfrm>
            <a:off x="4267200" y="3048000"/>
            <a:ext cx="533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1521681" name="AutoShape 17">
            <a:extLst>
              <a:ext uri="{FF2B5EF4-FFF2-40B4-BE49-F238E27FC236}">
                <a16:creationId xmlns:a16="http://schemas.microsoft.com/office/drawing/2014/main" id="{66CE056B-C1AF-6BA9-0E59-28ABE0B5923A}"/>
              </a:ext>
            </a:extLst>
          </p:cNvPr>
          <p:cNvCxnSpPr>
            <a:cxnSpLocks noChangeShapeType="1"/>
            <a:stCxn id="1521672" idx="6"/>
            <a:endCxn id="1521672" idx="7"/>
          </p:cNvCxnSpPr>
          <p:nvPr/>
        </p:nvCxnSpPr>
        <p:spPr bwMode="auto">
          <a:xfrm flipH="1" flipV="1">
            <a:off x="5299076" y="3692526"/>
            <a:ext cx="111125" cy="269875"/>
          </a:xfrm>
          <a:prstGeom prst="curvedConnector4">
            <a:avLst>
              <a:gd name="adj1" fmla="val -205713"/>
              <a:gd name="adj2" fmla="val 225884"/>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1682" name="Text Box 18">
            <a:extLst>
              <a:ext uri="{FF2B5EF4-FFF2-40B4-BE49-F238E27FC236}">
                <a16:creationId xmlns:a16="http://schemas.microsoft.com/office/drawing/2014/main" id="{D320BFDF-1A65-1573-66CF-507CF35F1390}"/>
              </a:ext>
            </a:extLst>
          </p:cNvPr>
          <p:cNvSpPr txBox="1">
            <a:spLocks noChangeArrowheads="1"/>
          </p:cNvSpPr>
          <p:nvPr/>
        </p:nvSpPr>
        <p:spPr bwMode="auto">
          <a:xfrm>
            <a:off x="2743201" y="24384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1683" name="Text Box 19">
            <a:extLst>
              <a:ext uri="{FF2B5EF4-FFF2-40B4-BE49-F238E27FC236}">
                <a16:creationId xmlns:a16="http://schemas.microsoft.com/office/drawing/2014/main" id="{791A1EFF-A9A1-D692-6956-83F41AC3D6B0}"/>
              </a:ext>
            </a:extLst>
          </p:cNvPr>
          <p:cNvSpPr txBox="1">
            <a:spLocks noChangeArrowheads="1"/>
          </p:cNvSpPr>
          <p:nvPr/>
        </p:nvSpPr>
        <p:spPr bwMode="auto">
          <a:xfrm>
            <a:off x="2667001" y="48006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1684" name="Text Box 20">
            <a:extLst>
              <a:ext uri="{FF2B5EF4-FFF2-40B4-BE49-F238E27FC236}">
                <a16:creationId xmlns:a16="http://schemas.microsoft.com/office/drawing/2014/main" id="{9E4813ED-6B70-F0D8-80DF-C208D4D1B17F}"/>
              </a:ext>
            </a:extLst>
          </p:cNvPr>
          <p:cNvSpPr txBox="1">
            <a:spLocks noChangeArrowheads="1"/>
          </p:cNvSpPr>
          <p:nvPr/>
        </p:nvSpPr>
        <p:spPr bwMode="auto">
          <a:xfrm>
            <a:off x="4495801" y="3048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1685" name="Text Box 21">
            <a:extLst>
              <a:ext uri="{FF2B5EF4-FFF2-40B4-BE49-F238E27FC236}">
                <a16:creationId xmlns:a16="http://schemas.microsoft.com/office/drawing/2014/main" id="{8F7B7726-4367-5359-CB18-F728B7D32185}"/>
              </a:ext>
            </a:extLst>
          </p:cNvPr>
          <p:cNvSpPr txBox="1">
            <a:spLocks noChangeArrowheads="1"/>
          </p:cNvSpPr>
          <p:nvPr/>
        </p:nvSpPr>
        <p:spPr bwMode="auto">
          <a:xfrm>
            <a:off x="5562601" y="3429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1686" name="Text Box 22">
            <a:extLst>
              <a:ext uri="{FF2B5EF4-FFF2-40B4-BE49-F238E27FC236}">
                <a16:creationId xmlns:a16="http://schemas.microsoft.com/office/drawing/2014/main" id="{DB223C01-FD91-EB6B-D49E-443F7970EBF3}"/>
              </a:ext>
            </a:extLst>
          </p:cNvPr>
          <p:cNvSpPr txBox="1">
            <a:spLocks noChangeArrowheads="1"/>
          </p:cNvSpPr>
          <p:nvPr/>
        </p:nvSpPr>
        <p:spPr bwMode="auto">
          <a:xfrm>
            <a:off x="4419601" y="4572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1687" name="Text Box 23">
            <a:extLst>
              <a:ext uri="{FF2B5EF4-FFF2-40B4-BE49-F238E27FC236}">
                <a16:creationId xmlns:a16="http://schemas.microsoft.com/office/drawing/2014/main" id="{49570F3C-5436-907D-81AB-AB8086CAB24B}"/>
              </a:ext>
            </a:extLst>
          </p:cNvPr>
          <p:cNvSpPr txBox="1">
            <a:spLocks noChangeArrowheads="1"/>
          </p:cNvSpPr>
          <p:nvPr/>
        </p:nvSpPr>
        <p:spPr bwMode="auto">
          <a:xfrm>
            <a:off x="2438401" y="3505200"/>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rPr>
              <a:t>Q = -1</a:t>
            </a:r>
            <a:endParaRPr lang="th-TH" altLang="en-US">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01DF079A-8B94-34A2-91A5-58571BF3BD58}"/>
              </a:ext>
            </a:extLst>
          </p:cNvPr>
          <p:cNvSpPr>
            <a:spLocks noGrp="1"/>
          </p:cNvSpPr>
          <p:nvPr>
            <p:ph type="dt" sz="half" idx="10"/>
          </p:nvPr>
        </p:nvSpPr>
        <p:spPr/>
        <p:txBody>
          <a:bodyPr/>
          <a:lstStyle/>
          <a:p>
            <a:r>
              <a:rPr lang="en-US" altLang="en-US"/>
              <a:t>© Jude Shavlik 2006,</a:t>
            </a:r>
          </a:p>
          <a:p>
            <a:r>
              <a:rPr lang="en-US" altLang="en-US"/>
              <a:t>    David Page 2007</a:t>
            </a:r>
          </a:p>
        </p:txBody>
      </p:sp>
      <p:sp>
        <p:nvSpPr>
          <p:cNvPr id="3" name="Footer Placeholder 5">
            <a:extLst>
              <a:ext uri="{FF2B5EF4-FFF2-40B4-BE49-F238E27FC236}">
                <a16:creationId xmlns:a16="http://schemas.microsoft.com/office/drawing/2014/main" id="{68AA7D31-0D74-D778-6FD8-E7CB67DB0DC7}"/>
              </a:ext>
            </a:extLst>
          </p:cNvPr>
          <p:cNvSpPr>
            <a:spLocks noGrp="1"/>
          </p:cNvSpPr>
          <p:nvPr>
            <p:ph type="ftr" sz="quarter" idx="11"/>
          </p:nvPr>
        </p:nvSpPr>
        <p:spPr/>
        <p:txBody>
          <a:bodyPr/>
          <a:lstStyle/>
          <a:p>
            <a:r>
              <a:rPr lang="en-US" altLang="en-US"/>
              <a:t>CS 760 – Machine Learning (UW-Madison)</a:t>
            </a:r>
          </a:p>
        </p:txBody>
      </p:sp>
      <p:sp>
        <p:nvSpPr>
          <p:cNvPr id="4" name="Slide Number Placeholder 6">
            <a:extLst>
              <a:ext uri="{FF2B5EF4-FFF2-40B4-BE49-F238E27FC236}">
                <a16:creationId xmlns:a16="http://schemas.microsoft.com/office/drawing/2014/main" id="{A7E89FCB-2EFA-6A8B-B5C4-AE38769A487B}"/>
              </a:ext>
            </a:extLst>
          </p:cNvPr>
          <p:cNvSpPr>
            <a:spLocks noGrp="1"/>
          </p:cNvSpPr>
          <p:nvPr>
            <p:ph type="sldNum" sz="quarter" idx="12"/>
          </p:nvPr>
        </p:nvSpPr>
        <p:spPr/>
        <p:txBody>
          <a:bodyPr/>
          <a:lstStyle/>
          <a:p>
            <a:r>
              <a:rPr lang="en-US" altLang="en-US"/>
              <a:t>RL Lecture, Slide </a:t>
            </a:r>
            <a:fld id="{FD3945FE-C89B-9347-BE78-DAD2CBD27242}" type="slidenum">
              <a:rPr lang="en-US" altLang="en-US"/>
              <a:pPr/>
              <a:t>37</a:t>
            </a:fld>
            <a:endParaRPr lang="en-US" altLang="en-US"/>
          </a:p>
        </p:txBody>
      </p:sp>
      <p:sp>
        <p:nvSpPr>
          <p:cNvPr id="1522690" name="Rectangle 2">
            <a:extLst>
              <a:ext uri="{FF2B5EF4-FFF2-40B4-BE49-F238E27FC236}">
                <a16:creationId xmlns:a16="http://schemas.microsoft.com/office/drawing/2014/main" id="{F728A7FB-A2EB-E102-884C-8E0DC4B833D2}"/>
              </a:ext>
            </a:extLst>
          </p:cNvPr>
          <p:cNvSpPr>
            <a:spLocks noGrp="1" noChangeArrowheads="1"/>
          </p:cNvSpPr>
          <p:nvPr>
            <p:ph type="title"/>
          </p:nvPr>
        </p:nvSpPr>
        <p:spPr>
          <a:xfrm>
            <a:off x="2438400" y="381001"/>
            <a:ext cx="7848600" cy="1431925"/>
          </a:xfrm>
        </p:spPr>
        <p:txBody>
          <a:bodyPr/>
          <a:lstStyle/>
          <a:p>
            <a:r>
              <a:rPr lang="en-US" altLang="en-US"/>
              <a:t>A Simple Example (Step 2)</a:t>
            </a:r>
            <a:br>
              <a:rPr lang="en-US" altLang="en-US"/>
            </a:br>
            <a:r>
              <a:rPr lang="en-US" altLang="en-US"/>
              <a:t>	 </a:t>
            </a:r>
            <a:r>
              <a:rPr lang="en-US" altLang="en-US" sz="2800">
                <a:solidFill>
                  <a:schemeClr val="accent1"/>
                </a:solidFill>
              </a:rPr>
              <a:t>S</a:t>
            </a:r>
            <a:r>
              <a:rPr lang="en-US" altLang="en-US" sz="2800" baseline="-25000">
                <a:solidFill>
                  <a:schemeClr val="accent1"/>
                </a:solidFill>
              </a:rPr>
              <a:t>2</a:t>
            </a:r>
            <a:r>
              <a:rPr lang="en-US" altLang="en-US" sz="2800">
                <a:solidFill>
                  <a:schemeClr val="accent1"/>
                </a:solidFill>
              </a:rPr>
              <a:t> </a:t>
            </a:r>
            <a:r>
              <a:rPr lang="en-US" altLang="en-US" sz="2800">
                <a:solidFill>
                  <a:schemeClr val="accent1"/>
                </a:solidFill>
                <a:sym typeface="Symbol" pitchFamily="2" charset="2"/>
              </a:rPr>
              <a:t> S</a:t>
            </a:r>
            <a:r>
              <a:rPr lang="en-US" altLang="en-US" sz="2800" baseline="-25000">
                <a:solidFill>
                  <a:schemeClr val="accent1"/>
                </a:solidFill>
                <a:sym typeface="Symbol" pitchFamily="2" charset="2"/>
              </a:rPr>
              <a:t>4</a:t>
            </a:r>
            <a:endParaRPr lang="th-TH" altLang="en-US" sz="2800" baseline="-25000">
              <a:solidFill>
                <a:schemeClr val="accent1"/>
              </a:solidFill>
              <a:sym typeface="Symbol" pitchFamily="2" charset="2"/>
            </a:endParaRPr>
          </a:p>
        </p:txBody>
      </p:sp>
      <p:graphicFrame>
        <p:nvGraphicFramePr>
          <p:cNvPr id="1522691" name="Object 3">
            <a:extLst>
              <a:ext uri="{FF2B5EF4-FFF2-40B4-BE49-F238E27FC236}">
                <a16:creationId xmlns:a16="http://schemas.microsoft.com/office/drawing/2014/main" id="{6EFF805C-A3D0-3C60-DE19-9719E9FDC423}"/>
              </a:ext>
            </a:extLst>
          </p:cNvPr>
          <p:cNvGraphicFramePr>
            <a:graphicFrameLocks noGrp="1" noChangeAspect="1"/>
          </p:cNvGraphicFramePr>
          <p:nvPr>
            <p:ph sz="half" idx="2"/>
          </p:nvPr>
        </p:nvGraphicFramePr>
        <p:xfrm>
          <a:off x="6553200" y="4686301"/>
          <a:ext cx="4114800" cy="727075"/>
        </p:xfrm>
        <a:graphic>
          <a:graphicData uri="http://schemas.openxmlformats.org/presentationml/2006/ole">
            <mc:AlternateContent xmlns:mc="http://schemas.openxmlformats.org/markup-compatibility/2006">
              <mc:Choice xmlns:v="urn:schemas-microsoft-com:vml" Requires="v">
                <p:oleObj name="Equation" r:id="rId2" imgW="32473900" imgH="5854700" progId="Equation.3">
                  <p:embed/>
                </p:oleObj>
              </mc:Choice>
              <mc:Fallback>
                <p:oleObj name="Equation" r:id="rId2" imgW="32473900" imgH="5854700" progId="Equation.3">
                  <p:embed/>
                  <p:pic>
                    <p:nvPicPr>
                      <p:cNvPr id="1522691" name="Object 3">
                        <a:extLst>
                          <a:ext uri="{FF2B5EF4-FFF2-40B4-BE49-F238E27FC236}">
                            <a16:creationId xmlns:a16="http://schemas.microsoft.com/office/drawing/2014/main" id="{6EFF805C-A3D0-3C60-DE19-9719E9FDC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686301"/>
                        <a:ext cx="4114800" cy="7270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2692" name="Text Box 4">
            <a:extLst>
              <a:ext uri="{FF2B5EF4-FFF2-40B4-BE49-F238E27FC236}">
                <a16:creationId xmlns:a16="http://schemas.microsoft.com/office/drawing/2014/main" id="{9C85D0CB-0584-ABFC-A075-4DA9859D675F}"/>
              </a:ext>
            </a:extLst>
          </p:cNvPr>
          <p:cNvSpPr txBox="1">
            <a:spLocks noChangeArrowheads="1"/>
          </p:cNvSpPr>
          <p:nvPr/>
        </p:nvSpPr>
        <p:spPr bwMode="auto">
          <a:xfrm>
            <a:off x="6553200" y="5410201"/>
            <a:ext cx="4114800" cy="7794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000000"/>
                </a:solidFill>
              </a:rPr>
              <a:t>Repeat</a:t>
            </a:r>
          </a:p>
          <a:p>
            <a:pPr>
              <a:spcBef>
                <a:spcPct val="50000"/>
              </a:spcBef>
            </a:pPr>
            <a:r>
              <a:rPr lang="en-US" altLang="en-US">
                <a:solidFill>
                  <a:srgbClr val="000000"/>
                </a:solidFill>
              </a:rPr>
              <a:t>(deterministic world, so </a:t>
            </a:r>
            <a:r>
              <a:rPr lang="el-GR" altLang="en-US">
                <a:solidFill>
                  <a:srgbClr val="000000"/>
                </a:solidFill>
                <a:latin typeface="Times New Roman" panose="02020603050405020304" pitchFamily="18" charset="0"/>
                <a:cs typeface="Times New Roman" panose="02020603050405020304" pitchFamily="18" charset="0"/>
              </a:rPr>
              <a:t>α</a:t>
            </a:r>
            <a:r>
              <a:rPr lang="en-US" altLang="en-US">
                <a:solidFill>
                  <a:srgbClr val="000000"/>
                </a:solidFill>
              </a:rPr>
              <a:t>=1)</a:t>
            </a:r>
            <a:endParaRPr lang="th-TH" altLang="en-US">
              <a:solidFill>
                <a:srgbClr val="000000"/>
              </a:solidFill>
            </a:endParaRPr>
          </a:p>
        </p:txBody>
      </p:sp>
      <p:sp>
        <p:nvSpPr>
          <p:cNvPr id="1522693" name="Rectangle 5">
            <a:extLst>
              <a:ext uri="{FF2B5EF4-FFF2-40B4-BE49-F238E27FC236}">
                <a16:creationId xmlns:a16="http://schemas.microsoft.com/office/drawing/2014/main" id="{1D3B3AF8-6CD6-8AAD-38E2-59D0D99653C9}"/>
              </a:ext>
            </a:extLst>
          </p:cNvPr>
          <p:cNvSpPr>
            <a:spLocks noChangeArrowheads="1"/>
          </p:cNvSpPr>
          <p:nvPr/>
        </p:nvSpPr>
        <p:spPr bwMode="auto">
          <a:xfrm>
            <a:off x="6553200" y="3848100"/>
            <a:ext cx="4114800" cy="838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Char char="•"/>
              <a:defRPr sz="2800">
                <a:solidFill>
                  <a:srgbClr val="FFFF66"/>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rgbClr val="FFFF99"/>
              </a:buClr>
              <a:buChar char="•"/>
              <a:defRPr sz="2400">
                <a:solidFill>
                  <a:schemeClr val="folHlink"/>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rgbClr val="FFFF99"/>
              </a:buClr>
              <a:buChar char="•"/>
              <a:defRPr sz="2000">
                <a:solidFill>
                  <a:schemeClr val="accent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9pPr>
          </a:lstStyle>
          <a:p>
            <a:pPr eaLnBrk="1" hangingPunct="1">
              <a:lnSpc>
                <a:spcPct val="80000"/>
              </a:lnSpc>
              <a:buFontTx/>
              <a:buNone/>
            </a:pPr>
            <a:endParaRPr lang="en-US" altLang="en-US" sz="2000"/>
          </a:p>
          <a:p>
            <a:pPr eaLnBrk="1" hangingPunct="1">
              <a:lnSpc>
                <a:spcPct val="80000"/>
              </a:lnSpc>
              <a:buFontTx/>
              <a:buNone/>
            </a:pPr>
            <a:r>
              <a:rPr lang="en-US" altLang="en-US" sz="2000" u="sng">
                <a:solidFill>
                  <a:srgbClr val="000000"/>
                </a:solidFill>
                <a:effectLst>
                  <a:outerShdw blurRad="38100" dist="38100" dir="2700000" algn="tl">
                    <a:srgbClr val="FFFFFF"/>
                  </a:outerShdw>
                </a:effectLst>
              </a:rPr>
              <a:t>Algo</a:t>
            </a:r>
            <a:r>
              <a:rPr lang="en-US" altLang="en-US" sz="2000">
                <a:solidFill>
                  <a:srgbClr val="000000"/>
                </a:solidFill>
                <a:effectLst>
                  <a:outerShdw blurRad="38100" dist="38100" dir="2700000" algn="tl">
                    <a:srgbClr val="FFFFFF"/>
                  </a:outerShdw>
                </a:effectLst>
              </a:rPr>
              <a:t>: Pick State +Action</a:t>
            </a:r>
          </a:p>
          <a:p>
            <a:pPr eaLnBrk="1" hangingPunct="1">
              <a:lnSpc>
                <a:spcPct val="80000"/>
              </a:lnSpc>
              <a:buFontTx/>
              <a:buNone/>
            </a:pPr>
            <a:endParaRPr lang="th-TH" altLang="en-US" sz="2000">
              <a:solidFill>
                <a:srgbClr val="000000"/>
              </a:solidFill>
              <a:effectLst>
                <a:outerShdw blurRad="38100" dist="38100" dir="2700000" algn="tl">
                  <a:srgbClr val="FFFFFF"/>
                </a:outerShdw>
              </a:effectLst>
            </a:endParaRPr>
          </a:p>
        </p:txBody>
      </p:sp>
      <p:sp>
        <p:nvSpPr>
          <p:cNvPr id="1522694" name="Oval 6">
            <a:extLst>
              <a:ext uri="{FF2B5EF4-FFF2-40B4-BE49-F238E27FC236}">
                <a16:creationId xmlns:a16="http://schemas.microsoft.com/office/drawing/2014/main" id="{FE62F310-962B-0E98-CDC5-3D3326635E93}"/>
              </a:ext>
            </a:extLst>
          </p:cNvPr>
          <p:cNvSpPr>
            <a:spLocks noChangeArrowheads="1"/>
          </p:cNvSpPr>
          <p:nvPr/>
        </p:nvSpPr>
        <p:spPr bwMode="auto">
          <a:xfrm>
            <a:off x="1981200" y="26670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0</a:t>
            </a:r>
          </a:p>
          <a:p>
            <a:pPr algn="ctr"/>
            <a:r>
              <a:rPr lang="en-US" altLang="en-US">
                <a:solidFill>
                  <a:schemeClr val="bg1"/>
                </a:solidFill>
              </a:rPr>
              <a:t>R = 0</a:t>
            </a:r>
            <a:endParaRPr lang="th-TH" altLang="en-US">
              <a:solidFill>
                <a:schemeClr val="bg1"/>
              </a:solidFill>
            </a:endParaRPr>
          </a:p>
        </p:txBody>
      </p:sp>
      <p:sp>
        <p:nvSpPr>
          <p:cNvPr id="1522695" name="Oval 7">
            <a:extLst>
              <a:ext uri="{FF2B5EF4-FFF2-40B4-BE49-F238E27FC236}">
                <a16:creationId xmlns:a16="http://schemas.microsoft.com/office/drawing/2014/main" id="{159E9823-3624-EE81-3DAB-F1CE85153CA7}"/>
              </a:ext>
            </a:extLst>
          </p:cNvPr>
          <p:cNvSpPr>
            <a:spLocks noChangeArrowheads="1"/>
          </p:cNvSpPr>
          <p:nvPr/>
        </p:nvSpPr>
        <p:spPr bwMode="auto">
          <a:xfrm>
            <a:off x="3733800" y="22860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1</a:t>
            </a:r>
          </a:p>
          <a:p>
            <a:pPr algn="ctr"/>
            <a:r>
              <a:rPr lang="en-US" altLang="en-US">
                <a:solidFill>
                  <a:schemeClr val="bg1"/>
                </a:solidFill>
              </a:rPr>
              <a:t>R = 1</a:t>
            </a:r>
            <a:endParaRPr lang="th-TH" altLang="en-US">
              <a:solidFill>
                <a:schemeClr val="bg1"/>
              </a:solidFill>
            </a:endParaRPr>
          </a:p>
        </p:txBody>
      </p:sp>
      <p:sp>
        <p:nvSpPr>
          <p:cNvPr id="1522696" name="Oval 8">
            <a:extLst>
              <a:ext uri="{FF2B5EF4-FFF2-40B4-BE49-F238E27FC236}">
                <a16:creationId xmlns:a16="http://schemas.microsoft.com/office/drawing/2014/main" id="{FBF1DDAB-1631-65A7-6599-DBD9D034A05B}"/>
              </a:ext>
            </a:extLst>
          </p:cNvPr>
          <p:cNvSpPr>
            <a:spLocks noChangeArrowheads="1"/>
          </p:cNvSpPr>
          <p:nvPr/>
        </p:nvSpPr>
        <p:spPr bwMode="auto">
          <a:xfrm>
            <a:off x="4648200" y="3581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3</a:t>
            </a:r>
          </a:p>
          <a:p>
            <a:pPr algn="ctr"/>
            <a:r>
              <a:rPr lang="en-US" altLang="en-US">
                <a:solidFill>
                  <a:schemeClr val="bg1"/>
                </a:solidFill>
              </a:rPr>
              <a:t>R = 0</a:t>
            </a:r>
            <a:endParaRPr lang="th-TH" altLang="en-US">
              <a:solidFill>
                <a:schemeClr val="bg1"/>
              </a:solidFill>
            </a:endParaRPr>
          </a:p>
        </p:txBody>
      </p:sp>
      <p:sp>
        <p:nvSpPr>
          <p:cNvPr id="1522697" name="Oval 9">
            <a:extLst>
              <a:ext uri="{FF2B5EF4-FFF2-40B4-BE49-F238E27FC236}">
                <a16:creationId xmlns:a16="http://schemas.microsoft.com/office/drawing/2014/main" id="{5A4E500F-D9BA-AD8A-C556-3C626E563D4B}"/>
              </a:ext>
            </a:extLst>
          </p:cNvPr>
          <p:cNvSpPr>
            <a:spLocks noChangeArrowheads="1"/>
          </p:cNvSpPr>
          <p:nvPr/>
        </p:nvSpPr>
        <p:spPr bwMode="auto">
          <a:xfrm>
            <a:off x="1981200" y="3962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2</a:t>
            </a:r>
          </a:p>
          <a:p>
            <a:pPr algn="ctr"/>
            <a:r>
              <a:rPr lang="en-US" altLang="en-US">
                <a:solidFill>
                  <a:schemeClr val="bg1"/>
                </a:solidFill>
              </a:rPr>
              <a:t>R = -1</a:t>
            </a:r>
            <a:endParaRPr lang="th-TH" altLang="en-US">
              <a:solidFill>
                <a:schemeClr val="bg1"/>
              </a:solidFill>
            </a:endParaRPr>
          </a:p>
        </p:txBody>
      </p:sp>
      <p:sp>
        <p:nvSpPr>
          <p:cNvPr id="1522698" name="Oval 10">
            <a:extLst>
              <a:ext uri="{FF2B5EF4-FFF2-40B4-BE49-F238E27FC236}">
                <a16:creationId xmlns:a16="http://schemas.microsoft.com/office/drawing/2014/main" id="{DBC88CA7-25BA-E085-99B5-B128D8F516A6}"/>
              </a:ext>
            </a:extLst>
          </p:cNvPr>
          <p:cNvSpPr>
            <a:spLocks noChangeArrowheads="1"/>
          </p:cNvSpPr>
          <p:nvPr/>
        </p:nvSpPr>
        <p:spPr bwMode="auto">
          <a:xfrm>
            <a:off x="3505200" y="4724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4</a:t>
            </a:r>
          </a:p>
          <a:p>
            <a:pPr algn="ctr"/>
            <a:r>
              <a:rPr lang="en-US" altLang="en-US">
                <a:solidFill>
                  <a:schemeClr val="bg1"/>
                </a:solidFill>
              </a:rPr>
              <a:t>R = 3</a:t>
            </a:r>
            <a:endParaRPr lang="th-TH" altLang="en-US">
              <a:solidFill>
                <a:schemeClr val="bg1"/>
              </a:solidFill>
            </a:endParaRPr>
          </a:p>
        </p:txBody>
      </p:sp>
      <p:sp>
        <p:nvSpPr>
          <p:cNvPr id="1522699" name="Rectangle 11">
            <a:extLst>
              <a:ext uri="{FF2B5EF4-FFF2-40B4-BE49-F238E27FC236}">
                <a16:creationId xmlns:a16="http://schemas.microsoft.com/office/drawing/2014/main" id="{69F26CC5-8660-97BA-FAE2-565B6130B65C}"/>
              </a:ext>
            </a:extLst>
          </p:cNvPr>
          <p:cNvSpPr>
            <a:spLocks noChangeArrowheads="1"/>
          </p:cNvSpPr>
          <p:nvPr/>
        </p:nvSpPr>
        <p:spPr bwMode="auto">
          <a:xfrm>
            <a:off x="6324600" y="2362200"/>
            <a:ext cx="1981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Char char="•"/>
              <a:defRPr sz="2800">
                <a:solidFill>
                  <a:srgbClr val="FFFF66"/>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rgbClr val="FFFF99"/>
              </a:buClr>
              <a:buChar char="•"/>
              <a:defRPr sz="2400">
                <a:solidFill>
                  <a:schemeClr val="folHlink"/>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rgbClr val="FFFF99"/>
              </a:buClr>
              <a:buChar char="•"/>
              <a:defRPr sz="2000">
                <a:solidFill>
                  <a:schemeClr val="accent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9pPr>
          </a:lstStyle>
          <a:p>
            <a:pPr eaLnBrk="1" hangingPunct="1">
              <a:buFontTx/>
              <a:buNone/>
            </a:pPr>
            <a:r>
              <a:rPr lang="en-US" altLang="en-US" sz="2400">
                <a:solidFill>
                  <a:schemeClr val="folHlink"/>
                </a:solidFill>
              </a:rPr>
              <a:t>Let </a:t>
            </a:r>
            <a:r>
              <a:rPr lang="en-US" altLang="en-US" sz="2400">
                <a:solidFill>
                  <a:schemeClr val="folHlink"/>
                </a:solidFill>
                <a:sym typeface="Symbol" pitchFamily="2" charset="2"/>
              </a:rPr>
              <a:t> = 2/3</a:t>
            </a:r>
          </a:p>
          <a:p>
            <a:pPr eaLnBrk="1" hangingPunct="1">
              <a:buFontTx/>
              <a:buNone/>
            </a:pPr>
            <a:endParaRPr lang="en-US" altLang="en-US" sz="2400">
              <a:solidFill>
                <a:schemeClr val="accent1"/>
              </a:solidFill>
            </a:endParaRPr>
          </a:p>
          <a:p>
            <a:pPr eaLnBrk="1" hangingPunct="1">
              <a:buFontTx/>
              <a:buNone/>
            </a:pPr>
            <a:endParaRPr lang="th-TH" altLang="en-US" sz="2400"/>
          </a:p>
        </p:txBody>
      </p:sp>
      <p:sp>
        <p:nvSpPr>
          <p:cNvPr id="1522700" name="Line 12">
            <a:extLst>
              <a:ext uri="{FF2B5EF4-FFF2-40B4-BE49-F238E27FC236}">
                <a16:creationId xmlns:a16="http://schemas.microsoft.com/office/drawing/2014/main" id="{A8847D05-27E3-7E36-21E7-E8441DFF67C5}"/>
              </a:ext>
            </a:extLst>
          </p:cNvPr>
          <p:cNvSpPr>
            <a:spLocks noChangeShapeType="1"/>
          </p:cNvSpPr>
          <p:nvPr/>
        </p:nvSpPr>
        <p:spPr bwMode="auto">
          <a:xfrm flipV="1">
            <a:off x="2743200" y="2667000"/>
            <a:ext cx="990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2701" name="Line 13">
            <a:extLst>
              <a:ext uri="{FF2B5EF4-FFF2-40B4-BE49-F238E27FC236}">
                <a16:creationId xmlns:a16="http://schemas.microsoft.com/office/drawing/2014/main" id="{86196BFE-4874-D07B-AAAF-C2201423E01B}"/>
              </a:ext>
            </a:extLst>
          </p:cNvPr>
          <p:cNvSpPr>
            <a:spLocks noChangeShapeType="1"/>
          </p:cNvSpPr>
          <p:nvPr/>
        </p:nvSpPr>
        <p:spPr bwMode="auto">
          <a:xfrm>
            <a:off x="2362200" y="34290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2702" name="Line 14">
            <a:extLst>
              <a:ext uri="{FF2B5EF4-FFF2-40B4-BE49-F238E27FC236}">
                <a16:creationId xmlns:a16="http://schemas.microsoft.com/office/drawing/2014/main" id="{88E3FF91-45B2-CF1C-14AC-7A59AF233FE3}"/>
              </a:ext>
            </a:extLst>
          </p:cNvPr>
          <p:cNvSpPr>
            <a:spLocks noChangeShapeType="1"/>
          </p:cNvSpPr>
          <p:nvPr/>
        </p:nvSpPr>
        <p:spPr bwMode="auto">
          <a:xfrm>
            <a:off x="2667000" y="4572000"/>
            <a:ext cx="838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2703" name="Line 15">
            <a:extLst>
              <a:ext uri="{FF2B5EF4-FFF2-40B4-BE49-F238E27FC236}">
                <a16:creationId xmlns:a16="http://schemas.microsoft.com/office/drawing/2014/main" id="{CED2E1D2-B8CE-2C58-9994-352C7DECE990}"/>
              </a:ext>
            </a:extLst>
          </p:cNvPr>
          <p:cNvSpPr>
            <a:spLocks noChangeShapeType="1"/>
          </p:cNvSpPr>
          <p:nvPr/>
        </p:nvSpPr>
        <p:spPr bwMode="auto">
          <a:xfrm flipV="1">
            <a:off x="4191000" y="4343400"/>
            <a:ext cx="685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2704" name="Line 16">
            <a:extLst>
              <a:ext uri="{FF2B5EF4-FFF2-40B4-BE49-F238E27FC236}">
                <a16:creationId xmlns:a16="http://schemas.microsoft.com/office/drawing/2014/main" id="{27496E30-49CB-415A-133D-B0E01F4DC0CA}"/>
              </a:ext>
            </a:extLst>
          </p:cNvPr>
          <p:cNvSpPr>
            <a:spLocks noChangeShapeType="1"/>
          </p:cNvSpPr>
          <p:nvPr/>
        </p:nvSpPr>
        <p:spPr bwMode="auto">
          <a:xfrm>
            <a:off x="4267200" y="3048000"/>
            <a:ext cx="533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1522705" name="AutoShape 17">
            <a:extLst>
              <a:ext uri="{FF2B5EF4-FFF2-40B4-BE49-F238E27FC236}">
                <a16:creationId xmlns:a16="http://schemas.microsoft.com/office/drawing/2014/main" id="{D0761394-8E96-7367-0823-08E6E09E9BC4}"/>
              </a:ext>
            </a:extLst>
          </p:cNvPr>
          <p:cNvCxnSpPr>
            <a:cxnSpLocks noChangeShapeType="1"/>
            <a:stCxn id="1522696" idx="6"/>
            <a:endCxn id="1522696" idx="7"/>
          </p:cNvCxnSpPr>
          <p:nvPr/>
        </p:nvCxnSpPr>
        <p:spPr bwMode="auto">
          <a:xfrm flipH="1" flipV="1">
            <a:off x="5299076" y="3692526"/>
            <a:ext cx="111125" cy="269875"/>
          </a:xfrm>
          <a:prstGeom prst="curvedConnector4">
            <a:avLst>
              <a:gd name="adj1" fmla="val -205713"/>
              <a:gd name="adj2" fmla="val 225884"/>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2706" name="Text Box 18">
            <a:extLst>
              <a:ext uri="{FF2B5EF4-FFF2-40B4-BE49-F238E27FC236}">
                <a16:creationId xmlns:a16="http://schemas.microsoft.com/office/drawing/2014/main" id="{5844EEB1-74B6-01E3-B03E-367D06DDE81E}"/>
              </a:ext>
            </a:extLst>
          </p:cNvPr>
          <p:cNvSpPr txBox="1">
            <a:spLocks noChangeArrowheads="1"/>
          </p:cNvSpPr>
          <p:nvPr/>
        </p:nvSpPr>
        <p:spPr bwMode="auto">
          <a:xfrm>
            <a:off x="2743201" y="24384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2707" name="Text Box 19">
            <a:extLst>
              <a:ext uri="{FF2B5EF4-FFF2-40B4-BE49-F238E27FC236}">
                <a16:creationId xmlns:a16="http://schemas.microsoft.com/office/drawing/2014/main" id="{5DA5CC4B-CA50-3413-ED7A-F546AF11C2DA}"/>
              </a:ext>
            </a:extLst>
          </p:cNvPr>
          <p:cNvSpPr txBox="1">
            <a:spLocks noChangeArrowheads="1"/>
          </p:cNvSpPr>
          <p:nvPr/>
        </p:nvSpPr>
        <p:spPr bwMode="auto">
          <a:xfrm>
            <a:off x="2667001" y="48006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rPr>
              <a:t>Q = 3</a:t>
            </a:r>
            <a:endParaRPr lang="th-TH" altLang="en-US">
              <a:solidFill>
                <a:srgbClr val="FF0000"/>
              </a:solidFill>
            </a:endParaRPr>
          </a:p>
        </p:txBody>
      </p:sp>
      <p:sp>
        <p:nvSpPr>
          <p:cNvPr id="1522708" name="Text Box 20">
            <a:extLst>
              <a:ext uri="{FF2B5EF4-FFF2-40B4-BE49-F238E27FC236}">
                <a16:creationId xmlns:a16="http://schemas.microsoft.com/office/drawing/2014/main" id="{080C4752-2763-60E4-0976-63D4396A5A67}"/>
              </a:ext>
            </a:extLst>
          </p:cNvPr>
          <p:cNvSpPr txBox="1">
            <a:spLocks noChangeArrowheads="1"/>
          </p:cNvSpPr>
          <p:nvPr/>
        </p:nvSpPr>
        <p:spPr bwMode="auto">
          <a:xfrm>
            <a:off x="4495801" y="3048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2709" name="Text Box 21">
            <a:extLst>
              <a:ext uri="{FF2B5EF4-FFF2-40B4-BE49-F238E27FC236}">
                <a16:creationId xmlns:a16="http://schemas.microsoft.com/office/drawing/2014/main" id="{F8E2BD90-F545-1887-C4CB-A30C2A7185BB}"/>
              </a:ext>
            </a:extLst>
          </p:cNvPr>
          <p:cNvSpPr txBox="1">
            <a:spLocks noChangeArrowheads="1"/>
          </p:cNvSpPr>
          <p:nvPr/>
        </p:nvSpPr>
        <p:spPr bwMode="auto">
          <a:xfrm>
            <a:off x="5562601" y="3429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2710" name="Text Box 22">
            <a:extLst>
              <a:ext uri="{FF2B5EF4-FFF2-40B4-BE49-F238E27FC236}">
                <a16:creationId xmlns:a16="http://schemas.microsoft.com/office/drawing/2014/main" id="{EF3006D6-3E57-9409-77FE-58515638FB5F}"/>
              </a:ext>
            </a:extLst>
          </p:cNvPr>
          <p:cNvSpPr txBox="1">
            <a:spLocks noChangeArrowheads="1"/>
          </p:cNvSpPr>
          <p:nvPr/>
        </p:nvSpPr>
        <p:spPr bwMode="auto">
          <a:xfrm>
            <a:off x="4419601" y="4572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2711" name="Text Box 23">
            <a:extLst>
              <a:ext uri="{FF2B5EF4-FFF2-40B4-BE49-F238E27FC236}">
                <a16:creationId xmlns:a16="http://schemas.microsoft.com/office/drawing/2014/main" id="{D83C9720-3371-4BEF-0468-161E6028D862}"/>
              </a:ext>
            </a:extLst>
          </p:cNvPr>
          <p:cNvSpPr txBox="1">
            <a:spLocks noChangeArrowheads="1"/>
          </p:cNvSpPr>
          <p:nvPr/>
        </p:nvSpPr>
        <p:spPr bwMode="auto">
          <a:xfrm>
            <a:off x="2514601" y="3505200"/>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-1</a:t>
            </a:r>
            <a:endParaRPr lang="th-TH"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9C21464F-FAB3-2EBF-8B54-71DF35291881}"/>
              </a:ext>
            </a:extLst>
          </p:cNvPr>
          <p:cNvSpPr>
            <a:spLocks noGrp="1"/>
          </p:cNvSpPr>
          <p:nvPr>
            <p:ph type="dt" sz="half" idx="10"/>
          </p:nvPr>
        </p:nvSpPr>
        <p:spPr/>
        <p:txBody>
          <a:bodyPr/>
          <a:lstStyle/>
          <a:p>
            <a:r>
              <a:rPr lang="en-US" altLang="en-US"/>
              <a:t>© Jude Shavlik 2006,</a:t>
            </a:r>
          </a:p>
          <a:p>
            <a:r>
              <a:rPr lang="en-US" altLang="en-US"/>
              <a:t>    David Page 2007</a:t>
            </a:r>
          </a:p>
        </p:txBody>
      </p:sp>
      <p:sp>
        <p:nvSpPr>
          <p:cNvPr id="3" name="Footer Placeholder 5">
            <a:extLst>
              <a:ext uri="{FF2B5EF4-FFF2-40B4-BE49-F238E27FC236}">
                <a16:creationId xmlns:a16="http://schemas.microsoft.com/office/drawing/2014/main" id="{F5C4FBB9-46C3-AB82-84CA-7D84076B26DC}"/>
              </a:ext>
            </a:extLst>
          </p:cNvPr>
          <p:cNvSpPr>
            <a:spLocks noGrp="1"/>
          </p:cNvSpPr>
          <p:nvPr>
            <p:ph type="ftr" sz="quarter" idx="11"/>
          </p:nvPr>
        </p:nvSpPr>
        <p:spPr/>
        <p:txBody>
          <a:bodyPr/>
          <a:lstStyle/>
          <a:p>
            <a:r>
              <a:rPr lang="en-US" altLang="en-US"/>
              <a:t>CS 760 – Machine Learning (UW-Madison)</a:t>
            </a:r>
          </a:p>
        </p:txBody>
      </p:sp>
      <p:sp>
        <p:nvSpPr>
          <p:cNvPr id="4" name="Slide Number Placeholder 6">
            <a:extLst>
              <a:ext uri="{FF2B5EF4-FFF2-40B4-BE49-F238E27FC236}">
                <a16:creationId xmlns:a16="http://schemas.microsoft.com/office/drawing/2014/main" id="{52E00BA2-1505-AA55-33B7-4B891D49E556}"/>
              </a:ext>
            </a:extLst>
          </p:cNvPr>
          <p:cNvSpPr>
            <a:spLocks noGrp="1"/>
          </p:cNvSpPr>
          <p:nvPr>
            <p:ph type="sldNum" sz="quarter" idx="12"/>
          </p:nvPr>
        </p:nvSpPr>
        <p:spPr/>
        <p:txBody>
          <a:bodyPr/>
          <a:lstStyle/>
          <a:p>
            <a:r>
              <a:rPr lang="en-US" altLang="en-US"/>
              <a:t>RL Lecture, Slide </a:t>
            </a:r>
            <a:fld id="{697B8B72-486D-9F49-9B2F-4B660AEF4229}" type="slidenum">
              <a:rPr lang="en-US" altLang="en-US"/>
              <a:pPr/>
              <a:t>38</a:t>
            </a:fld>
            <a:endParaRPr lang="en-US" altLang="en-US"/>
          </a:p>
        </p:txBody>
      </p:sp>
      <p:sp>
        <p:nvSpPr>
          <p:cNvPr id="1523714" name="Rectangle 2">
            <a:extLst>
              <a:ext uri="{FF2B5EF4-FFF2-40B4-BE49-F238E27FC236}">
                <a16:creationId xmlns:a16="http://schemas.microsoft.com/office/drawing/2014/main" id="{0D1C4E80-C00A-296D-E39F-C62C234F0F54}"/>
              </a:ext>
            </a:extLst>
          </p:cNvPr>
          <p:cNvSpPr>
            <a:spLocks noGrp="1" noChangeArrowheads="1"/>
          </p:cNvSpPr>
          <p:nvPr>
            <p:ph type="title"/>
          </p:nvPr>
        </p:nvSpPr>
        <p:spPr>
          <a:xfrm>
            <a:off x="2438400" y="381001"/>
            <a:ext cx="7848600" cy="1431925"/>
          </a:xfrm>
        </p:spPr>
        <p:txBody>
          <a:bodyPr/>
          <a:lstStyle/>
          <a:p>
            <a:r>
              <a:rPr lang="en-US" altLang="en-US"/>
              <a:t>A Simple Example (Step </a:t>
            </a:r>
            <a:r>
              <a:rPr lang="en-US" altLang="en-US">
                <a:sym typeface="Math1" pitchFamily="2" charset="2"/>
              </a:rPr>
              <a:t></a:t>
            </a:r>
            <a:r>
              <a:rPr lang="en-US" altLang="en-US"/>
              <a:t>)</a:t>
            </a:r>
            <a:br>
              <a:rPr lang="en-US" altLang="en-US"/>
            </a:br>
            <a:endParaRPr lang="th-TH" altLang="en-US">
              <a:cs typeface="Tahoma" panose="020B0604030504040204" pitchFamily="34" charset="0"/>
            </a:endParaRPr>
          </a:p>
        </p:txBody>
      </p:sp>
      <p:graphicFrame>
        <p:nvGraphicFramePr>
          <p:cNvPr id="1523715" name="Object 3">
            <a:extLst>
              <a:ext uri="{FF2B5EF4-FFF2-40B4-BE49-F238E27FC236}">
                <a16:creationId xmlns:a16="http://schemas.microsoft.com/office/drawing/2014/main" id="{596BFCA9-2C83-CC46-3C83-6DE84BBED22C}"/>
              </a:ext>
            </a:extLst>
          </p:cNvPr>
          <p:cNvGraphicFramePr>
            <a:graphicFrameLocks noGrp="1" noChangeAspect="1"/>
          </p:cNvGraphicFramePr>
          <p:nvPr>
            <p:ph sz="half" idx="2"/>
          </p:nvPr>
        </p:nvGraphicFramePr>
        <p:xfrm>
          <a:off x="6553200" y="4686301"/>
          <a:ext cx="4114800" cy="727075"/>
        </p:xfrm>
        <a:graphic>
          <a:graphicData uri="http://schemas.openxmlformats.org/presentationml/2006/ole">
            <mc:AlternateContent xmlns:mc="http://schemas.openxmlformats.org/markup-compatibility/2006">
              <mc:Choice xmlns:v="urn:schemas-microsoft-com:vml" Requires="v">
                <p:oleObj name="Equation" r:id="rId2" imgW="32473900" imgH="5854700" progId="Equation.3">
                  <p:embed/>
                </p:oleObj>
              </mc:Choice>
              <mc:Fallback>
                <p:oleObj name="Equation" r:id="rId2" imgW="32473900" imgH="5854700" progId="Equation.3">
                  <p:embed/>
                  <p:pic>
                    <p:nvPicPr>
                      <p:cNvPr id="1523715" name="Object 3">
                        <a:extLst>
                          <a:ext uri="{FF2B5EF4-FFF2-40B4-BE49-F238E27FC236}">
                            <a16:creationId xmlns:a16="http://schemas.microsoft.com/office/drawing/2014/main" id="{596BFCA9-2C83-CC46-3C83-6DE84BBED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686301"/>
                        <a:ext cx="4114800" cy="7270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3716" name="Text Box 4">
            <a:extLst>
              <a:ext uri="{FF2B5EF4-FFF2-40B4-BE49-F238E27FC236}">
                <a16:creationId xmlns:a16="http://schemas.microsoft.com/office/drawing/2014/main" id="{AB55A112-006C-2769-3FEB-D23662A4B850}"/>
              </a:ext>
            </a:extLst>
          </p:cNvPr>
          <p:cNvSpPr txBox="1">
            <a:spLocks noChangeArrowheads="1"/>
          </p:cNvSpPr>
          <p:nvPr/>
        </p:nvSpPr>
        <p:spPr bwMode="auto">
          <a:xfrm>
            <a:off x="6553200" y="5410201"/>
            <a:ext cx="4114800" cy="7794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000000"/>
                </a:solidFill>
              </a:rPr>
              <a:t>Repeat</a:t>
            </a:r>
          </a:p>
          <a:p>
            <a:pPr>
              <a:spcBef>
                <a:spcPct val="50000"/>
              </a:spcBef>
            </a:pPr>
            <a:r>
              <a:rPr lang="en-US" altLang="en-US">
                <a:solidFill>
                  <a:srgbClr val="000000"/>
                </a:solidFill>
              </a:rPr>
              <a:t>(deterministic world, so </a:t>
            </a:r>
            <a:r>
              <a:rPr lang="el-GR" altLang="en-US">
                <a:solidFill>
                  <a:srgbClr val="000000"/>
                </a:solidFill>
                <a:latin typeface="Times New Roman" panose="02020603050405020304" pitchFamily="18" charset="0"/>
                <a:cs typeface="Times New Roman" panose="02020603050405020304" pitchFamily="18" charset="0"/>
              </a:rPr>
              <a:t>α</a:t>
            </a:r>
            <a:r>
              <a:rPr lang="en-US" altLang="en-US">
                <a:solidFill>
                  <a:srgbClr val="000000"/>
                </a:solidFill>
              </a:rPr>
              <a:t>=1)</a:t>
            </a:r>
            <a:endParaRPr lang="th-TH" altLang="en-US">
              <a:solidFill>
                <a:srgbClr val="000000"/>
              </a:solidFill>
            </a:endParaRPr>
          </a:p>
        </p:txBody>
      </p:sp>
      <p:sp>
        <p:nvSpPr>
          <p:cNvPr id="1523717" name="Rectangle 5">
            <a:extLst>
              <a:ext uri="{FF2B5EF4-FFF2-40B4-BE49-F238E27FC236}">
                <a16:creationId xmlns:a16="http://schemas.microsoft.com/office/drawing/2014/main" id="{502A4E76-E842-258A-D9C9-0AB0F5B3EAFA}"/>
              </a:ext>
            </a:extLst>
          </p:cNvPr>
          <p:cNvSpPr>
            <a:spLocks noChangeArrowheads="1"/>
          </p:cNvSpPr>
          <p:nvPr/>
        </p:nvSpPr>
        <p:spPr bwMode="auto">
          <a:xfrm>
            <a:off x="6553200" y="3848100"/>
            <a:ext cx="4114800" cy="838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Char char="•"/>
              <a:defRPr sz="2800">
                <a:solidFill>
                  <a:srgbClr val="FFFF66"/>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rgbClr val="FFFF99"/>
              </a:buClr>
              <a:buChar char="•"/>
              <a:defRPr sz="2400">
                <a:solidFill>
                  <a:schemeClr val="folHlink"/>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rgbClr val="FFFF99"/>
              </a:buClr>
              <a:buChar char="•"/>
              <a:defRPr sz="2000">
                <a:solidFill>
                  <a:schemeClr val="accent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9pPr>
          </a:lstStyle>
          <a:p>
            <a:pPr eaLnBrk="1" hangingPunct="1">
              <a:lnSpc>
                <a:spcPct val="80000"/>
              </a:lnSpc>
              <a:buFontTx/>
              <a:buNone/>
            </a:pPr>
            <a:endParaRPr lang="en-US" altLang="en-US" sz="2000"/>
          </a:p>
          <a:p>
            <a:pPr eaLnBrk="1" hangingPunct="1">
              <a:lnSpc>
                <a:spcPct val="80000"/>
              </a:lnSpc>
              <a:buFontTx/>
              <a:buNone/>
            </a:pPr>
            <a:r>
              <a:rPr lang="en-US" altLang="en-US" sz="2000" u="sng">
                <a:solidFill>
                  <a:srgbClr val="000000"/>
                </a:solidFill>
                <a:effectLst>
                  <a:outerShdw blurRad="38100" dist="38100" dir="2700000" algn="tl">
                    <a:srgbClr val="FFFFFF"/>
                  </a:outerShdw>
                </a:effectLst>
              </a:rPr>
              <a:t>Algo</a:t>
            </a:r>
            <a:r>
              <a:rPr lang="en-US" altLang="en-US" sz="2000">
                <a:solidFill>
                  <a:srgbClr val="000000"/>
                </a:solidFill>
                <a:effectLst>
                  <a:outerShdw blurRad="38100" dist="38100" dir="2700000" algn="tl">
                    <a:srgbClr val="FFFFFF"/>
                  </a:outerShdw>
                </a:effectLst>
              </a:rPr>
              <a:t>: Pick State +Action</a:t>
            </a:r>
          </a:p>
          <a:p>
            <a:pPr eaLnBrk="1" hangingPunct="1">
              <a:lnSpc>
                <a:spcPct val="80000"/>
              </a:lnSpc>
              <a:buFontTx/>
              <a:buNone/>
            </a:pPr>
            <a:endParaRPr lang="th-TH" altLang="en-US" sz="2000">
              <a:solidFill>
                <a:srgbClr val="000000"/>
              </a:solidFill>
              <a:effectLst>
                <a:outerShdw blurRad="38100" dist="38100" dir="2700000" algn="tl">
                  <a:srgbClr val="FFFFFF"/>
                </a:outerShdw>
              </a:effectLst>
            </a:endParaRPr>
          </a:p>
        </p:txBody>
      </p:sp>
      <p:sp>
        <p:nvSpPr>
          <p:cNvPr id="1523718" name="Oval 6">
            <a:extLst>
              <a:ext uri="{FF2B5EF4-FFF2-40B4-BE49-F238E27FC236}">
                <a16:creationId xmlns:a16="http://schemas.microsoft.com/office/drawing/2014/main" id="{986BA7FF-3778-572E-3B03-6BF8CCD7BD21}"/>
              </a:ext>
            </a:extLst>
          </p:cNvPr>
          <p:cNvSpPr>
            <a:spLocks noChangeArrowheads="1"/>
          </p:cNvSpPr>
          <p:nvPr/>
        </p:nvSpPr>
        <p:spPr bwMode="auto">
          <a:xfrm>
            <a:off x="1981200" y="26670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0</a:t>
            </a:r>
          </a:p>
          <a:p>
            <a:pPr algn="ctr"/>
            <a:r>
              <a:rPr lang="en-US" altLang="en-US">
                <a:solidFill>
                  <a:schemeClr val="bg1"/>
                </a:solidFill>
              </a:rPr>
              <a:t>R = 0</a:t>
            </a:r>
            <a:endParaRPr lang="th-TH" altLang="en-US">
              <a:solidFill>
                <a:schemeClr val="bg1"/>
              </a:solidFill>
            </a:endParaRPr>
          </a:p>
        </p:txBody>
      </p:sp>
      <p:sp>
        <p:nvSpPr>
          <p:cNvPr id="1523719" name="Oval 7">
            <a:extLst>
              <a:ext uri="{FF2B5EF4-FFF2-40B4-BE49-F238E27FC236}">
                <a16:creationId xmlns:a16="http://schemas.microsoft.com/office/drawing/2014/main" id="{7E32292C-B405-4795-8237-6DA0BEC3B2DB}"/>
              </a:ext>
            </a:extLst>
          </p:cNvPr>
          <p:cNvSpPr>
            <a:spLocks noChangeArrowheads="1"/>
          </p:cNvSpPr>
          <p:nvPr/>
        </p:nvSpPr>
        <p:spPr bwMode="auto">
          <a:xfrm>
            <a:off x="3733800" y="22860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1</a:t>
            </a:r>
          </a:p>
          <a:p>
            <a:pPr algn="ctr"/>
            <a:r>
              <a:rPr lang="en-US" altLang="en-US">
                <a:solidFill>
                  <a:schemeClr val="bg1"/>
                </a:solidFill>
              </a:rPr>
              <a:t>R = 1</a:t>
            </a:r>
            <a:endParaRPr lang="th-TH" altLang="en-US">
              <a:solidFill>
                <a:schemeClr val="bg1"/>
              </a:solidFill>
            </a:endParaRPr>
          </a:p>
        </p:txBody>
      </p:sp>
      <p:sp>
        <p:nvSpPr>
          <p:cNvPr id="1523720" name="Oval 8">
            <a:extLst>
              <a:ext uri="{FF2B5EF4-FFF2-40B4-BE49-F238E27FC236}">
                <a16:creationId xmlns:a16="http://schemas.microsoft.com/office/drawing/2014/main" id="{8BF42F73-4260-ABCF-E78B-6C5E4B54890A}"/>
              </a:ext>
            </a:extLst>
          </p:cNvPr>
          <p:cNvSpPr>
            <a:spLocks noChangeArrowheads="1"/>
          </p:cNvSpPr>
          <p:nvPr/>
        </p:nvSpPr>
        <p:spPr bwMode="auto">
          <a:xfrm>
            <a:off x="4648200" y="3581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3</a:t>
            </a:r>
          </a:p>
          <a:p>
            <a:pPr algn="ctr"/>
            <a:r>
              <a:rPr lang="en-US" altLang="en-US">
                <a:solidFill>
                  <a:schemeClr val="bg1"/>
                </a:solidFill>
              </a:rPr>
              <a:t>R = 0</a:t>
            </a:r>
            <a:endParaRPr lang="th-TH" altLang="en-US">
              <a:solidFill>
                <a:schemeClr val="bg1"/>
              </a:solidFill>
            </a:endParaRPr>
          </a:p>
        </p:txBody>
      </p:sp>
      <p:sp>
        <p:nvSpPr>
          <p:cNvPr id="1523721" name="Oval 9">
            <a:extLst>
              <a:ext uri="{FF2B5EF4-FFF2-40B4-BE49-F238E27FC236}">
                <a16:creationId xmlns:a16="http://schemas.microsoft.com/office/drawing/2014/main" id="{1C6A3F05-DE09-31B1-6D85-30150E80D87B}"/>
              </a:ext>
            </a:extLst>
          </p:cNvPr>
          <p:cNvSpPr>
            <a:spLocks noChangeArrowheads="1"/>
          </p:cNvSpPr>
          <p:nvPr/>
        </p:nvSpPr>
        <p:spPr bwMode="auto">
          <a:xfrm>
            <a:off x="1981200" y="3962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2</a:t>
            </a:r>
          </a:p>
          <a:p>
            <a:pPr algn="ctr"/>
            <a:r>
              <a:rPr lang="en-US" altLang="en-US">
                <a:solidFill>
                  <a:schemeClr val="bg1"/>
                </a:solidFill>
              </a:rPr>
              <a:t>R = -1</a:t>
            </a:r>
            <a:endParaRPr lang="th-TH" altLang="en-US">
              <a:solidFill>
                <a:schemeClr val="bg1"/>
              </a:solidFill>
            </a:endParaRPr>
          </a:p>
        </p:txBody>
      </p:sp>
      <p:sp>
        <p:nvSpPr>
          <p:cNvPr id="1523722" name="Oval 10">
            <a:extLst>
              <a:ext uri="{FF2B5EF4-FFF2-40B4-BE49-F238E27FC236}">
                <a16:creationId xmlns:a16="http://schemas.microsoft.com/office/drawing/2014/main" id="{DD0553EB-B176-7B34-03FC-1C8315DE3DD2}"/>
              </a:ext>
            </a:extLst>
          </p:cNvPr>
          <p:cNvSpPr>
            <a:spLocks noChangeArrowheads="1"/>
          </p:cNvSpPr>
          <p:nvPr/>
        </p:nvSpPr>
        <p:spPr bwMode="auto">
          <a:xfrm>
            <a:off x="3505200" y="4724400"/>
            <a:ext cx="762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rPr>
              <a:t>S</a:t>
            </a:r>
            <a:r>
              <a:rPr lang="en-US" altLang="en-US" baseline="-25000">
                <a:solidFill>
                  <a:schemeClr val="bg1"/>
                </a:solidFill>
              </a:rPr>
              <a:t>4</a:t>
            </a:r>
          </a:p>
          <a:p>
            <a:pPr algn="ctr"/>
            <a:r>
              <a:rPr lang="en-US" altLang="en-US">
                <a:solidFill>
                  <a:schemeClr val="bg1"/>
                </a:solidFill>
              </a:rPr>
              <a:t>R = 3</a:t>
            </a:r>
            <a:endParaRPr lang="th-TH" altLang="en-US">
              <a:solidFill>
                <a:schemeClr val="bg1"/>
              </a:solidFill>
            </a:endParaRPr>
          </a:p>
        </p:txBody>
      </p:sp>
      <p:sp>
        <p:nvSpPr>
          <p:cNvPr id="1523723" name="Rectangle 11">
            <a:extLst>
              <a:ext uri="{FF2B5EF4-FFF2-40B4-BE49-F238E27FC236}">
                <a16:creationId xmlns:a16="http://schemas.microsoft.com/office/drawing/2014/main" id="{6A0304E1-113A-2642-91F8-A9701CA3EEFE}"/>
              </a:ext>
            </a:extLst>
          </p:cNvPr>
          <p:cNvSpPr>
            <a:spLocks noChangeArrowheads="1"/>
          </p:cNvSpPr>
          <p:nvPr/>
        </p:nvSpPr>
        <p:spPr bwMode="auto">
          <a:xfrm>
            <a:off x="6324600" y="2362200"/>
            <a:ext cx="1981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Char char="•"/>
              <a:defRPr sz="2800">
                <a:solidFill>
                  <a:srgbClr val="FFFF66"/>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rgbClr val="FFFF99"/>
              </a:buClr>
              <a:buChar char="•"/>
              <a:defRPr sz="2400">
                <a:solidFill>
                  <a:schemeClr val="folHlink"/>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rgbClr val="FFFF99"/>
              </a:buClr>
              <a:buChar char="•"/>
              <a:defRPr sz="2000">
                <a:solidFill>
                  <a:schemeClr val="accent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rgbClr val="FFFF99"/>
              </a:buClr>
              <a:buChar char="•"/>
              <a:defRPr>
                <a:solidFill>
                  <a:schemeClr val="accent1"/>
                </a:solidFill>
                <a:effectLst>
                  <a:outerShdw blurRad="38100" dist="38100" dir="2700000" algn="tl">
                    <a:srgbClr val="000000"/>
                  </a:outerShdw>
                </a:effectLst>
                <a:latin typeface="Tahoma" panose="020B0604030504040204" pitchFamily="34" charset="0"/>
              </a:defRPr>
            </a:lvl9pPr>
          </a:lstStyle>
          <a:p>
            <a:pPr eaLnBrk="1" hangingPunct="1">
              <a:buFontTx/>
              <a:buNone/>
            </a:pPr>
            <a:r>
              <a:rPr lang="en-US" altLang="en-US" sz="2400">
                <a:solidFill>
                  <a:schemeClr val="folHlink"/>
                </a:solidFill>
              </a:rPr>
              <a:t>Let </a:t>
            </a:r>
            <a:r>
              <a:rPr lang="en-US" altLang="en-US" sz="2400">
                <a:solidFill>
                  <a:schemeClr val="folHlink"/>
                </a:solidFill>
                <a:sym typeface="Symbol" pitchFamily="2" charset="2"/>
              </a:rPr>
              <a:t> = 2/3</a:t>
            </a:r>
          </a:p>
          <a:p>
            <a:pPr eaLnBrk="1" hangingPunct="1">
              <a:buFontTx/>
              <a:buNone/>
            </a:pPr>
            <a:endParaRPr lang="en-US" altLang="en-US" sz="2400">
              <a:solidFill>
                <a:schemeClr val="accent1"/>
              </a:solidFill>
            </a:endParaRPr>
          </a:p>
          <a:p>
            <a:pPr eaLnBrk="1" hangingPunct="1">
              <a:buFontTx/>
              <a:buNone/>
            </a:pPr>
            <a:endParaRPr lang="th-TH" altLang="en-US" sz="2400"/>
          </a:p>
        </p:txBody>
      </p:sp>
      <p:sp>
        <p:nvSpPr>
          <p:cNvPr id="1523724" name="Line 12">
            <a:extLst>
              <a:ext uri="{FF2B5EF4-FFF2-40B4-BE49-F238E27FC236}">
                <a16:creationId xmlns:a16="http://schemas.microsoft.com/office/drawing/2014/main" id="{A6BB8CFD-2DE1-F354-60CB-7250FB858AEE}"/>
              </a:ext>
            </a:extLst>
          </p:cNvPr>
          <p:cNvSpPr>
            <a:spLocks noChangeShapeType="1"/>
          </p:cNvSpPr>
          <p:nvPr/>
        </p:nvSpPr>
        <p:spPr bwMode="auto">
          <a:xfrm flipV="1">
            <a:off x="2743200" y="2667000"/>
            <a:ext cx="990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3725" name="Line 13">
            <a:extLst>
              <a:ext uri="{FF2B5EF4-FFF2-40B4-BE49-F238E27FC236}">
                <a16:creationId xmlns:a16="http://schemas.microsoft.com/office/drawing/2014/main" id="{7449A544-8399-1D9B-3B42-D7BFBBF3D110}"/>
              </a:ext>
            </a:extLst>
          </p:cNvPr>
          <p:cNvSpPr>
            <a:spLocks noChangeShapeType="1"/>
          </p:cNvSpPr>
          <p:nvPr/>
        </p:nvSpPr>
        <p:spPr bwMode="auto">
          <a:xfrm>
            <a:off x="2362200" y="34290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3726" name="Line 14">
            <a:extLst>
              <a:ext uri="{FF2B5EF4-FFF2-40B4-BE49-F238E27FC236}">
                <a16:creationId xmlns:a16="http://schemas.microsoft.com/office/drawing/2014/main" id="{B5310FA7-267C-E49C-C0C6-E1C222C8004F}"/>
              </a:ext>
            </a:extLst>
          </p:cNvPr>
          <p:cNvSpPr>
            <a:spLocks noChangeShapeType="1"/>
          </p:cNvSpPr>
          <p:nvPr/>
        </p:nvSpPr>
        <p:spPr bwMode="auto">
          <a:xfrm>
            <a:off x="2667000" y="4572000"/>
            <a:ext cx="838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3727" name="Line 15">
            <a:extLst>
              <a:ext uri="{FF2B5EF4-FFF2-40B4-BE49-F238E27FC236}">
                <a16:creationId xmlns:a16="http://schemas.microsoft.com/office/drawing/2014/main" id="{415BA048-6152-CD17-7B88-05F008AAA6E5}"/>
              </a:ext>
            </a:extLst>
          </p:cNvPr>
          <p:cNvSpPr>
            <a:spLocks noChangeShapeType="1"/>
          </p:cNvSpPr>
          <p:nvPr/>
        </p:nvSpPr>
        <p:spPr bwMode="auto">
          <a:xfrm flipV="1">
            <a:off x="4191000" y="4343400"/>
            <a:ext cx="685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3728" name="Line 16">
            <a:extLst>
              <a:ext uri="{FF2B5EF4-FFF2-40B4-BE49-F238E27FC236}">
                <a16:creationId xmlns:a16="http://schemas.microsoft.com/office/drawing/2014/main" id="{B6ADD965-75D0-2656-72FE-891D02D7DDAE}"/>
              </a:ext>
            </a:extLst>
          </p:cNvPr>
          <p:cNvSpPr>
            <a:spLocks noChangeShapeType="1"/>
          </p:cNvSpPr>
          <p:nvPr/>
        </p:nvSpPr>
        <p:spPr bwMode="auto">
          <a:xfrm>
            <a:off x="4267200" y="3048000"/>
            <a:ext cx="533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1523729" name="AutoShape 17">
            <a:extLst>
              <a:ext uri="{FF2B5EF4-FFF2-40B4-BE49-F238E27FC236}">
                <a16:creationId xmlns:a16="http://schemas.microsoft.com/office/drawing/2014/main" id="{741029C1-F508-E7F0-1487-510B25EB87AC}"/>
              </a:ext>
            </a:extLst>
          </p:cNvPr>
          <p:cNvCxnSpPr>
            <a:cxnSpLocks noChangeShapeType="1"/>
            <a:stCxn id="1523720" idx="6"/>
            <a:endCxn id="1523720" idx="7"/>
          </p:cNvCxnSpPr>
          <p:nvPr/>
        </p:nvCxnSpPr>
        <p:spPr bwMode="auto">
          <a:xfrm flipH="1" flipV="1">
            <a:off x="5299076" y="3692526"/>
            <a:ext cx="111125" cy="269875"/>
          </a:xfrm>
          <a:prstGeom prst="curvedConnector4">
            <a:avLst>
              <a:gd name="adj1" fmla="val -205713"/>
              <a:gd name="adj2" fmla="val 225884"/>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3730" name="Text Box 18">
            <a:extLst>
              <a:ext uri="{FF2B5EF4-FFF2-40B4-BE49-F238E27FC236}">
                <a16:creationId xmlns:a16="http://schemas.microsoft.com/office/drawing/2014/main" id="{32BD2D7A-D259-9F77-9AD9-A53BE6910C1C}"/>
              </a:ext>
            </a:extLst>
          </p:cNvPr>
          <p:cNvSpPr txBox="1">
            <a:spLocks noChangeArrowheads="1"/>
          </p:cNvSpPr>
          <p:nvPr/>
        </p:nvSpPr>
        <p:spPr bwMode="auto">
          <a:xfrm>
            <a:off x="2743201" y="24384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folHlink"/>
                </a:solidFill>
              </a:rPr>
              <a:t>Q = 1</a:t>
            </a:r>
            <a:endParaRPr lang="th-TH" altLang="en-US">
              <a:solidFill>
                <a:schemeClr val="folHlink"/>
              </a:solidFill>
            </a:endParaRPr>
          </a:p>
        </p:txBody>
      </p:sp>
      <p:sp>
        <p:nvSpPr>
          <p:cNvPr id="1523731" name="Text Box 19">
            <a:extLst>
              <a:ext uri="{FF2B5EF4-FFF2-40B4-BE49-F238E27FC236}">
                <a16:creationId xmlns:a16="http://schemas.microsoft.com/office/drawing/2014/main" id="{A2FB0C28-D62E-EAC6-162E-0F56C70B231C}"/>
              </a:ext>
            </a:extLst>
          </p:cNvPr>
          <p:cNvSpPr txBox="1">
            <a:spLocks noChangeArrowheads="1"/>
          </p:cNvSpPr>
          <p:nvPr/>
        </p:nvSpPr>
        <p:spPr bwMode="auto">
          <a:xfrm>
            <a:off x="2667001" y="48006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folHlink"/>
                </a:solidFill>
              </a:rPr>
              <a:t>Q = 3</a:t>
            </a:r>
            <a:endParaRPr lang="th-TH" altLang="en-US">
              <a:solidFill>
                <a:schemeClr val="folHlink"/>
              </a:solidFill>
            </a:endParaRPr>
          </a:p>
        </p:txBody>
      </p:sp>
      <p:sp>
        <p:nvSpPr>
          <p:cNvPr id="1523732" name="Text Box 20">
            <a:extLst>
              <a:ext uri="{FF2B5EF4-FFF2-40B4-BE49-F238E27FC236}">
                <a16:creationId xmlns:a16="http://schemas.microsoft.com/office/drawing/2014/main" id="{75291B55-62EC-B044-274E-3388EE2C6158}"/>
              </a:ext>
            </a:extLst>
          </p:cNvPr>
          <p:cNvSpPr txBox="1">
            <a:spLocks noChangeArrowheads="1"/>
          </p:cNvSpPr>
          <p:nvPr/>
        </p:nvSpPr>
        <p:spPr bwMode="auto">
          <a:xfrm>
            <a:off x="4495801" y="3048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3733" name="Text Box 21">
            <a:extLst>
              <a:ext uri="{FF2B5EF4-FFF2-40B4-BE49-F238E27FC236}">
                <a16:creationId xmlns:a16="http://schemas.microsoft.com/office/drawing/2014/main" id="{9002DA09-2F39-7DF0-98C9-F0981D6697CA}"/>
              </a:ext>
            </a:extLst>
          </p:cNvPr>
          <p:cNvSpPr txBox="1">
            <a:spLocks noChangeArrowheads="1"/>
          </p:cNvSpPr>
          <p:nvPr/>
        </p:nvSpPr>
        <p:spPr bwMode="auto">
          <a:xfrm>
            <a:off x="5562601" y="3429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3734" name="Text Box 22">
            <a:extLst>
              <a:ext uri="{FF2B5EF4-FFF2-40B4-BE49-F238E27FC236}">
                <a16:creationId xmlns:a16="http://schemas.microsoft.com/office/drawing/2014/main" id="{16A353AE-7F40-8002-7EE2-96442296C7FE}"/>
              </a:ext>
            </a:extLst>
          </p:cNvPr>
          <p:cNvSpPr txBox="1">
            <a:spLocks noChangeArrowheads="1"/>
          </p:cNvSpPr>
          <p:nvPr/>
        </p:nvSpPr>
        <p:spPr bwMode="auto">
          <a:xfrm>
            <a:off x="4419601" y="45720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 = 0</a:t>
            </a:r>
            <a:endParaRPr lang="th-TH" altLang="en-US"/>
          </a:p>
        </p:txBody>
      </p:sp>
      <p:sp>
        <p:nvSpPr>
          <p:cNvPr id="1523735" name="Text Box 23">
            <a:extLst>
              <a:ext uri="{FF2B5EF4-FFF2-40B4-BE49-F238E27FC236}">
                <a16:creationId xmlns:a16="http://schemas.microsoft.com/office/drawing/2014/main" id="{672A8B8B-C543-4CF0-94A9-4CD7BA35DCC9}"/>
              </a:ext>
            </a:extLst>
          </p:cNvPr>
          <p:cNvSpPr txBox="1">
            <a:spLocks noChangeArrowheads="1"/>
          </p:cNvSpPr>
          <p:nvPr/>
        </p:nvSpPr>
        <p:spPr bwMode="auto">
          <a:xfrm>
            <a:off x="2514601" y="3505200"/>
            <a:ext cx="678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folHlink"/>
                </a:solidFill>
              </a:rPr>
              <a:t>Q = 1</a:t>
            </a:r>
            <a:endParaRPr lang="th-TH" altLang="en-US">
              <a:solidFill>
                <a:schemeClr val="folHlink"/>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4614A75-B4C6-18E6-8FDE-934EA92F676E}"/>
              </a:ext>
            </a:extLst>
          </p:cNvPr>
          <p:cNvSpPr>
            <a:spLocks noGrp="1"/>
          </p:cNvSpPr>
          <p:nvPr>
            <p:ph type="dt" sz="half" idx="10"/>
          </p:nvPr>
        </p:nvSpPr>
        <p:spPr/>
        <p:txBody>
          <a:bodyPr/>
          <a:lstStyle/>
          <a:p>
            <a:r>
              <a:rPr lang="en-US" altLang="en-US"/>
              <a:t>© Jude Shavlik 2006,</a:t>
            </a:r>
          </a:p>
          <a:p>
            <a:r>
              <a:rPr lang="en-US" altLang="en-US"/>
              <a:t>    David Page 2007</a:t>
            </a:r>
          </a:p>
        </p:txBody>
      </p:sp>
      <p:sp>
        <p:nvSpPr>
          <p:cNvPr id="3" name="Footer Placeholder 4">
            <a:extLst>
              <a:ext uri="{FF2B5EF4-FFF2-40B4-BE49-F238E27FC236}">
                <a16:creationId xmlns:a16="http://schemas.microsoft.com/office/drawing/2014/main" id="{216A79EF-573F-BEE8-1131-B2D456686FC9}"/>
              </a:ext>
            </a:extLst>
          </p:cNvPr>
          <p:cNvSpPr>
            <a:spLocks noGrp="1"/>
          </p:cNvSpPr>
          <p:nvPr>
            <p:ph type="ftr" sz="quarter" idx="11"/>
          </p:nvPr>
        </p:nvSpPr>
        <p:spPr/>
        <p:txBody>
          <a:bodyPr/>
          <a:lstStyle/>
          <a:p>
            <a:r>
              <a:rPr lang="en-US" altLang="en-US"/>
              <a:t>CS 760 – Machine Learning (UW-Madison)</a:t>
            </a:r>
          </a:p>
        </p:txBody>
      </p:sp>
      <p:sp>
        <p:nvSpPr>
          <p:cNvPr id="4" name="Slide Number Placeholder 5">
            <a:extLst>
              <a:ext uri="{FF2B5EF4-FFF2-40B4-BE49-F238E27FC236}">
                <a16:creationId xmlns:a16="http://schemas.microsoft.com/office/drawing/2014/main" id="{CD729875-9C99-C432-73C6-1A5C4C38D597}"/>
              </a:ext>
            </a:extLst>
          </p:cNvPr>
          <p:cNvSpPr>
            <a:spLocks noGrp="1"/>
          </p:cNvSpPr>
          <p:nvPr>
            <p:ph type="sldNum" sz="quarter" idx="12"/>
          </p:nvPr>
        </p:nvSpPr>
        <p:spPr/>
        <p:txBody>
          <a:bodyPr/>
          <a:lstStyle/>
          <a:p>
            <a:r>
              <a:rPr lang="en-US" altLang="en-US"/>
              <a:t>RL Lecture, Slide </a:t>
            </a:r>
            <a:fld id="{5D5C4F9A-1409-544D-BE49-797DEC12276F}" type="slidenum">
              <a:rPr lang="en-US" altLang="en-US"/>
              <a:pPr/>
              <a:t>39</a:t>
            </a:fld>
            <a:endParaRPr lang="en-US" altLang="en-US"/>
          </a:p>
        </p:txBody>
      </p:sp>
      <p:sp>
        <p:nvSpPr>
          <p:cNvPr id="1533954" name="Rectangle 2">
            <a:extLst>
              <a:ext uri="{FF2B5EF4-FFF2-40B4-BE49-F238E27FC236}">
                <a16:creationId xmlns:a16="http://schemas.microsoft.com/office/drawing/2014/main" id="{FC08290E-7BD5-CC4B-9664-A33BF249A6C5}"/>
              </a:ext>
            </a:extLst>
          </p:cNvPr>
          <p:cNvSpPr>
            <a:spLocks noGrp="1" noChangeArrowheads="1"/>
          </p:cNvSpPr>
          <p:nvPr>
            <p:ph type="title"/>
          </p:nvPr>
        </p:nvSpPr>
        <p:spPr/>
        <p:txBody>
          <a:bodyPr/>
          <a:lstStyle/>
          <a:p>
            <a:r>
              <a:rPr lang="en-US" altLang="en-US" sz="3600"/>
              <a:t>Q-Learning: </a:t>
            </a:r>
            <a:br>
              <a:rPr lang="en-US" altLang="en-US" sz="3600"/>
            </a:br>
            <a:r>
              <a:rPr lang="en-US" altLang="en-US" sz="3600"/>
              <a:t>Implementation Details</a:t>
            </a:r>
          </a:p>
        </p:txBody>
      </p:sp>
      <p:sp>
        <p:nvSpPr>
          <p:cNvPr id="1533955" name="Rectangle 3">
            <a:extLst>
              <a:ext uri="{FF2B5EF4-FFF2-40B4-BE49-F238E27FC236}">
                <a16:creationId xmlns:a16="http://schemas.microsoft.com/office/drawing/2014/main" id="{9E0552F7-22D9-0251-331E-8F74231057E7}"/>
              </a:ext>
            </a:extLst>
          </p:cNvPr>
          <p:cNvSpPr>
            <a:spLocks noGrp="1" noChangeArrowheads="1"/>
          </p:cNvSpPr>
          <p:nvPr>
            <p:ph type="body" idx="1"/>
          </p:nvPr>
        </p:nvSpPr>
        <p:spPr/>
        <p:txBody>
          <a:bodyPr/>
          <a:lstStyle/>
          <a:p>
            <a:pPr>
              <a:buFontTx/>
              <a:buNone/>
            </a:pPr>
            <a:r>
              <a:rPr lang="en-US" altLang="en-US" sz="2400"/>
              <a:t>Remember, conceptually we are filling in a </a:t>
            </a:r>
            <a:r>
              <a:rPr lang="en-US" altLang="en-US" sz="2400" u="sng"/>
              <a:t>huge table</a:t>
            </a:r>
          </a:p>
          <a:p>
            <a:pPr>
              <a:buFontTx/>
              <a:buNone/>
            </a:pPr>
            <a:endParaRPr lang="en-US" altLang="en-US"/>
          </a:p>
        </p:txBody>
      </p:sp>
      <p:sp>
        <p:nvSpPr>
          <p:cNvPr id="1533956" name="Line 4">
            <a:extLst>
              <a:ext uri="{FF2B5EF4-FFF2-40B4-BE49-F238E27FC236}">
                <a16:creationId xmlns:a16="http://schemas.microsoft.com/office/drawing/2014/main" id="{606DBC5E-2A5D-B5B1-CCFB-866F977D56CE}"/>
              </a:ext>
            </a:extLst>
          </p:cNvPr>
          <p:cNvSpPr>
            <a:spLocks noChangeShapeType="1"/>
          </p:cNvSpPr>
          <p:nvPr/>
        </p:nvSpPr>
        <p:spPr bwMode="auto">
          <a:xfrm>
            <a:off x="3657600" y="3581400"/>
            <a:ext cx="3276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3957" name="Line 5">
            <a:extLst>
              <a:ext uri="{FF2B5EF4-FFF2-40B4-BE49-F238E27FC236}">
                <a16:creationId xmlns:a16="http://schemas.microsoft.com/office/drawing/2014/main" id="{2495B5A2-58D3-85F1-97B1-EC46C426A47C}"/>
              </a:ext>
            </a:extLst>
          </p:cNvPr>
          <p:cNvSpPr>
            <a:spLocks noChangeShapeType="1"/>
          </p:cNvSpPr>
          <p:nvPr/>
        </p:nvSpPr>
        <p:spPr bwMode="auto">
          <a:xfrm>
            <a:off x="3657600" y="3581400"/>
            <a:ext cx="0" cy="2362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3958" name="Text Box 6">
            <a:extLst>
              <a:ext uri="{FF2B5EF4-FFF2-40B4-BE49-F238E27FC236}">
                <a16:creationId xmlns:a16="http://schemas.microsoft.com/office/drawing/2014/main" id="{62E622B1-3F3F-4D09-9743-0FD891A55FAD}"/>
              </a:ext>
            </a:extLst>
          </p:cNvPr>
          <p:cNvSpPr txBox="1">
            <a:spLocks noChangeArrowheads="1"/>
          </p:cNvSpPr>
          <p:nvPr/>
        </p:nvSpPr>
        <p:spPr bwMode="auto">
          <a:xfrm>
            <a:off x="3886200" y="3200401"/>
            <a:ext cx="3124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S0   S1   S2     . . .         Sn</a:t>
            </a:r>
          </a:p>
        </p:txBody>
      </p:sp>
      <p:sp>
        <p:nvSpPr>
          <p:cNvPr id="1533959" name="Text Box 7">
            <a:extLst>
              <a:ext uri="{FF2B5EF4-FFF2-40B4-BE49-F238E27FC236}">
                <a16:creationId xmlns:a16="http://schemas.microsoft.com/office/drawing/2014/main" id="{89AF73D7-7912-2FF4-D730-9AE9C99389DB}"/>
              </a:ext>
            </a:extLst>
          </p:cNvPr>
          <p:cNvSpPr txBox="1">
            <a:spLocks noChangeArrowheads="1"/>
          </p:cNvSpPr>
          <p:nvPr/>
        </p:nvSpPr>
        <p:spPr bwMode="auto">
          <a:xfrm>
            <a:off x="3048000" y="3733801"/>
            <a:ext cx="533400" cy="215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25000"/>
              </a:spcBef>
            </a:pPr>
            <a:r>
              <a:rPr lang="en-US" altLang="en-US"/>
              <a:t>a</a:t>
            </a:r>
          </a:p>
          <a:p>
            <a:pPr algn="r">
              <a:spcBef>
                <a:spcPct val="25000"/>
              </a:spcBef>
            </a:pPr>
            <a:r>
              <a:rPr lang="en-US" altLang="en-US"/>
              <a:t>b</a:t>
            </a:r>
          </a:p>
          <a:p>
            <a:pPr algn="r">
              <a:spcBef>
                <a:spcPct val="25000"/>
              </a:spcBef>
            </a:pPr>
            <a:r>
              <a:rPr lang="en-US" altLang="en-US"/>
              <a:t>c</a:t>
            </a:r>
          </a:p>
          <a:p>
            <a:pPr algn="r">
              <a:spcBef>
                <a:spcPct val="25000"/>
              </a:spcBef>
            </a:pPr>
            <a:r>
              <a:rPr lang="en-US" altLang="en-US"/>
              <a:t>.</a:t>
            </a:r>
          </a:p>
          <a:p>
            <a:pPr algn="r">
              <a:lnSpc>
                <a:spcPct val="75000"/>
              </a:lnSpc>
            </a:pPr>
            <a:r>
              <a:rPr lang="en-US" altLang="en-US"/>
              <a:t>.</a:t>
            </a:r>
          </a:p>
          <a:p>
            <a:pPr algn="r">
              <a:lnSpc>
                <a:spcPct val="75000"/>
              </a:lnSpc>
            </a:pPr>
            <a:r>
              <a:rPr lang="en-US" altLang="en-US"/>
              <a:t>.</a:t>
            </a:r>
          </a:p>
          <a:p>
            <a:pPr algn="r">
              <a:spcBef>
                <a:spcPct val="25000"/>
              </a:spcBef>
            </a:pPr>
            <a:r>
              <a:rPr lang="en-US" altLang="en-US"/>
              <a:t>z</a:t>
            </a:r>
          </a:p>
        </p:txBody>
      </p:sp>
      <p:sp>
        <p:nvSpPr>
          <p:cNvPr id="1533960" name="Line 8">
            <a:extLst>
              <a:ext uri="{FF2B5EF4-FFF2-40B4-BE49-F238E27FC236}">
                <a16:creationId xmlns:a16="http://schemas.microsoft.com/office/drawing/2014/main" id="{DDF07FC7-2A2A-B2C3-35A4-C6665A239BC7}"/>
              </a:ext>
            </a:extLst>
          </p:cNvPr>
          <p:cNvSpPr>
            <a:spLocks noChangeShapeType="1"/>
          </p:cNvSpPr>
          <p:nvPr/>
        </p:nvSpPr>
        <p:spPr bwMode="auto">
          <a:xfrm flipH="1" flipV="1">
            <a:off x="3276600" y="3200400"/>
            <a:ext cx="381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3961" name="Text Box 9">
            <a:extLst>
              <a:ext uri="{FF2B5EF4-FFF2-40B4-BE49-F238E27FC236}">
                <a16:creationId xmlns:a16="http://schemas.microsoft.com/office/drawing/2014/main" id="{A30EF78A-A40E-2106-33F3-9B792CE21C16}"/>
              </a:ext>
            </a:extLst>
          </p:cNvPr>
          <p:cNvSpPr txBox="1">
            <a:spLocks noChangeArrowheads="1"/>
          </p:cNvSpPr>
          <p:nvPr/>
        </p:nvSpPr>
        <p:spPr bwMode="auto">
          <a:xfrm>
            <a:off x="3657600" y="4419601"/>
            <a:ext cx="220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 . .	 </a:t>
            </a:r>
            <a:r>
              <a:rPr lang="en-US" altLang="en-US" b="1">
                <a:solidFill>
                  <a:schemeClr val="accent1"/>
                </a:solidFill>
              </a:rPr>
              <a:t>Q(S2, c)</a:t>
            </a:r>
          </a:p>
        </p:txBody>
      </p:sp>
      <p:sp>
        <p:nvSpPr>
          <p:cNvPr id="1533962" name="Text Box 10">
            <a:extLst>
              <a:ext uri="{FF2B5EF4-FFF2-40B4-BE49-F238E27FC236}">
                <a16:creationId xmlns:a16="http://schemas.microsoft.com/office/drawing/2014/main" id="{75B04E52-408E-DA79-FB00-8BC78144FC28}"/>
              </a:ext>
            </a:extLst>
          </p:cNvPr>
          <p:cNvSpPr txBox="1">
            <a:spLocks noChangeArrowheads="1"/>
          </p:cNvSpPr>
          <p:nvPr/>
        </p:nvSpPr>
        <p:spPr bwMode="auto">
          <a:xfrm>
            <a:off x="4876800" y="3657601"/>
            <a:ext cx="304800" cy="724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75000"/>
              </a:lnSpc>
            </a:pPr>
            <a:r>
              <a:rPr lang="en-US" altLang="en-US"/>
              <a:t>.</a:t>
            </a:r>
          </a:p>
          <a:p>
            <a:pPr>
              <a:lnSpc>
                <a:spcPct val="75000"/>
              </a:lnSpc>
            </a:pPr>
            <a:r>
              <a:rPr lang="en-US" altLang="en-US"/>
              <a:t>.</a:t>
            </a:r>
          </a:p>
          <a:p>
            <a:pPr>
              <a:lnSpc>
                <a:spcPct val="75000"/>
              </a:lnSpc>
            </a:pPr>
            <a:r>
              <a:rPr lang="en-US" altLang="en-US"/>
              <a:t>.</a:t>
            </a:r>
          </a:p>
        </p:txBody>
      </p:sp>
      <p:sp>
        <p:nvSpPr>
          <p:cNvPr id="1533963" name="AutoShape 11">
            <a:extLst>
              <a:ext uri="{FF2B5EF4-FFF2-40B4-BE49-F238E27FC236}">
                <a16:creationId xmlns:a16="http://schemas.microsoft.com/office/drawing/2014/main" id="{28C77171-DF13-10E3-1170-C9CDF46B9AFE}"/>
              </a:ext>
            </a:extLst>
          </p:cNvPr>
          <p:cNvSpPr>
            <a:spLocks/>
          </p:cNvSpPr>
          <p:nvPr/>
        </p:nvSpPr>
        <p:spPr bwMode="auto">
          <a:xfrm>
            <a:off x="7620000" y="3352800"/>
            <a:ext cx="304800" cy="2514600"/>
          </a:xfrm>
          <a:prstGeom prst="rightBrace">
            <a:avLst>
              <a:gd name="adj1" fmla="val 68750"/>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b="1">
              <a:solidFill>
                <a:srgbClr val="FF0000"/>
              </a:solidFill>
            </a:endParaRPr>
          </a:p>
        </p:txBody>
      </p:sp>
      <p:sp>
        <p:nvSpPr>
          <p:cNvPr id="1533964" name="Text Box 12">
            <a:extLst>
              <a:ext uri="{FF2B5EF4-FFF2-40B4-BE49-F238E27FC236}">
                <a16:creationId xmlns:a16="http://schemas.microsoft.com/office/drawing/2014/main" id="{9E313031-D263-B486-2A7C-97577E870D66}"/>
              </a:ext>
            </a:extLst>
          </p:cNvPr>
          <p:cNvSpPr txBox="1">
            <a:spLocks noChangeArrowheads="1"/>
          </p:cNvSpPr>
          <p:nvPr/>
        </p:nvSpPr>
        <p:spPr bwMode="auto">
          <a:xfrm>
            <a:off x="8077200" y="3733800"/>
            <a:ext cx="2133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rgbClr val="FF0000"/>
                </a:solidFill>
              </a:rPr>
              <a:t>Tables are a very </a:t>
            </a:r>
            <a:r>
              <a:rPr lang="en-US" altLang="en-US" sz="2400" u="sng">
                <a:solidFill>
                  <a:srgbClr val="FF0000"/>
                </a:solidFill>
              </a:rPr>
              <a:t>verbose</a:t>
            </a:r>
            <a:r>
              <a:rPr lang="en-US" altLang="en-US" sz="2400">
                <a:solidFill>
                  <a:srgbClr val="FF0000"/>
                </a:solidFill>
              </a:rPr>
              <a:t> representation</a:t>
            </a:r>
            <a:r>
              <a:rPr lang="en-US" altLang="en-US">
                <a:solidFill>
                  <a:srgbClr val="FF0000"/>
                </a:solidFill>
              </a:rPr>
              <a:t> </a:t>
            </a:r>
            <a:r>
              <a:rPr lang="en-US" altLang="en-US" sz="2400">
                <a:solidFill>
                  <a:srgbClr val="FF0000"/>
                </a:solidFill>
              </a:rPr>
              <a:t>of a function</a:t>
            </a:r>
          </a:p>
        </p:txBody>
      </p:sp>
      <p:sp>
        <p:nvSpPr>
          <p:cNvPr id="1533965" name="Text Box 13">
            <a:extLst>
              <a:ext uri="{FF2B5EF4-FFF2-40B4-BE49-F238E27FC236}">
                <a16:creationId xmlns:a16="http://schemas.microsoft.com/office/drawing/2014/main" id="{72664655-7A91-1660-94C4-F41A1F41C60C}"/>
              </a:ext>
            </a:extLst>
          </p:cNvPr>
          <p:cNvSpPr txBox="1">
            <a:spLocks noChangeArrowheads="1"/>
          </p:cNvSpPr>
          <p:nvPr/>
        </p:nvSpPr>
        <p:spPr bwMode="auto">
          <a:xfrm>
            <a:off x="4114800" y="2819401"/>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b="1">
                <a:solidFill>
                  <a:schemeClr val="folHlink"/>
                </a:solidFill>
              </a:rPr>
              <a:t>States</a:t>
            </a:r>
          </a:p>
        </p:txBody>
      </p:sp>
      <p:sp>
        <p:nvSpPr>
          <p:cNvPr id="1533966" name="Text Box 14">
            <a:extLst>
              <a:ext uri="{FF2B5EF4-FFF2-40B4-BE49-F238E27FC236}">
                <a16:creationId xmlns:a16="http://schemas.microsoft.com/office/drawing/2014/main" id="{28110AE1-2E14-7872-055A-B4C7D127AFAF}"/>
              </a:ext>
            </a:extLst>
          </p:cNvPr>
          <p:cNvSpPr txBox="1">
            <a:spLocks noChangeArrowheads="1"/>
          </p:cNvSpPr>
          <p:nvPr/>
        </p:nvSpPr>
        <p:spPr bwMode="auto">
          <a:xfrm>
            <a:off x="2743200" y="3657601"/>
            <a:ext cx="3048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solidFill>
                  <a:schemeClr val="folHlink"/>
                </a:solidFill>
              </a:rPr>
              <a:t>Actions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83E17C-2AEC-7208-19E8-0001DA9E8DC2}"/>
              </a:ext>
            </a:extLst>
          </p:cNvPr>
          <p:cNvSpPr txBox="1"/>
          <p:nvPr/>
        </p:nvSpPr>
        <p:spPr>
          <a:xfrm>
            <a:off x="527539" y="386862"/>
            <a:ext cx="11414098" cy="1569660"/>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If the cost function and constraints are convex, we can be confident that there does exist a feasible solution, and if we search in a sufficiently large domain, we will find one.</a:t>
            </a:r>
          </a:p>
          <a:p>
            <a:pPr algn="just"/>
            <a:r>
              <a:rPr lang="en-IN" sz="2400" dirty="0">
                <a:effectLst/>
                <a:latin typeface="Times New Roman" panose="02020603050405020304" pitchFamily="18" charset="0"/>
                <a:cs typeface="Times New Roman" panose="02020603050405020304" pitchFamily="18" charset="0"/>
              </a:rPr>
              <a:t>The following figure shows an example of a convex cost function:</a:t>
            </a:r>
          </a:p>
          <a:p>
            <a:pPr algn="just"/>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B5353CC-9BB3-970D-8562-19E13FBC5A7A}"/>
              </a:ext>
            </a:extLst>
          </p:cNvPr>
          <p:cNvPicPr>
            <a:picLocks noChangeAspect="1"/>
          </p:cNvPicPr>
          <p:nvPr/>
        </p:nvPicPr>
        <p:blipFill>
          <a:blip r:embed="rId2"/>
          <a:stretch>
            <a:fillRect/>
          </a:stretch>
        </p:blipFill>
        <p:spPr>
          <a:xfrm>
            <a:off x="2729388" y="1423144"/>
            <a:ext cx="7010400" cy="3603739"/>
          </a:xfrm>
          <a:prstGeom prst="rect">
            <a:avLst/>
          </a:prstGeom>
        </p:spPr>
      </p:pic>
      <p:sp>
        <p:nvSpPr>
          <p:cNvPr id="4" name="TextBox 3">
            <a:extLst>
              <a:ext uri="{FF2B5EF4-FFF2-40B4-BE49-F238E27FC236}">
                <a16:creationId xmlns:a16="http://schemas.microsoft.com/office/drawing/2014/main" id="{431B010A-4770-2DFA-F0E5-510F1297E6A2}"/>
              </a:ext>
            </a:extLst>
          </p:cNvPr>
          <p:cNvSpPr txBox="1"/>
          <p:nvPr/>
        </p:nvSpPr>
        <p:spPr>
          <a:xfrm>
            <a:off x="527539" y="5778417"/>
            <a:ext cx="11201399" cy="1569660"/>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If, on other hand, the cost function or constraints are non-convex, the optimization problem</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becomes harder and we cannot be sure that there does exist a solution, or that we can even</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find one.</a:t>
            </a:r>
          </a:p>
          <a:p>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F0AA53B-D9A6-4F3B-82CD-238778B9F71D}"/>
              </a:ext>
            </a:extLst>
          </p:cNvPr>
          <p:cNvSpPr txBox="1"/>
          <p:nvPr/>
        </p:nvSpPr>
        <p:spPr>
          <a:xfrm>
            <a:off x="1072662" y="4760748"/>
            <a:ext cx="10656276" cy="646331"/>
          </a:xfrm>
          <a:prstGeom prst="rect">
            <a:avLst/>
          </a:prstGeom>
          <a:noFill/>
        </p:spPr>
        <p:txBody>
          <a:bodyPr wrap="square">
            <a:spAutoFit/>
          </a:bodyPr>
          <a:lstStyle/>
          <a:p>
            <a:pPr algn="ctr"/>
            <a:r>
              <a:rPr lang="en-IN" i="1" dirty="0">
                <a:effectLst/>
                <a:latin typeface="Times New Roman" panose="02020603050405020304" pitchFamily="18" charset="0"/>
                <a:cs typeface="Times New Roman" panose="02020603050405020304" pitchFamily="18" charset="0"/>
              </a:rPr>
              <a:t>Figure: A convex cost function. The one on the left is the surface plot and the one on the right shows the contour plot of the same cost function. The darkest red point in the image</a:t>
            </a:r>
            <a:r>
              <a:rPr lang="en-IN" i="1" dirty="0">
                <a:latin typeface="Times New Roman" panose="02020603050405020304" pitchFamily="18" charset="0"/>
                <a:cs typeface="Times New Roman" panose="02020603050405020304" pitchFamily="18" charset="0"/>
              </a:rPr>
              <a:t> </a:t>
            </a:r>
            <a:r>
              <a:rPr lang="en-IN" i="1" dirty="0">
                <a:effectLst/>
                <a:latin typeface="Times New Roman" panose="02020603050405020304" pitchFamily="18" charset="0"/>
                <a:cs typeface="Times New Roman" panose="02020603050405020304" pitchFamily="18" charset="0"/>
              </a:rPr>
              <a:t>corresponds to the optimum solution point.</a:t>
            </a:r>
          </a:p>
        </p:txBody>
      </p:sp>
    </p:spTree>
    <p:extLst>
      <p:ext uri="{BB962C8B-B14F-4D97-AF65-F5344CB8AC3E}">
        <p14:creationId xmlns:p14="http://schemas.microsoft.com/office/powerpoint/2010/main" val="2865643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Q-Networks (DQN)</a:t>
            </a:r>
          </a:p>
        </p:txBody>
      </p:sp>
      <p:sp>
        <p:nvSpPr>
          <p:cNvPr id="3" name="Content Placeholder 2"/>
          <p:cNvSpPr>
            <a:spLocks noGrp="1"/>
          </p:cNvSpPr>
          <p:nvPr>
            <p:ph idx="1"/>
          </p:nvPr>
        </p:nvSpPr>
        <p:spPr/>
        <p:txBody>
          <a:bodyPr>
            <a:normAutofit/>
          </a:bodyPr>
          <a:lstStyle/>
          <a:p>
            <a:r>
              <a:rPr lang="en-US" dirty="0"/>
              <a:t>Introduced deep reinforcement learning</a:t>
            </a:r>
          </a:p>
          <a:p>
            <a:r>
              <a:rPr lang="en-US" dirty="0"/>
              <a:t>It is common to use a function </a:t>
            </a:r>
            <a:r>
              <a:rPr lang="en-US" dirty="0" err="1"/>
              <a:t>approximator</a:t>
            </a:r>
            <a:r>
              <a:rPr lang="en-US" dirty="0"/>
              <a:t> Q(s, a; </a:t>
            </a:r>
            <a:r>
              <a:rPr lang="en-US" dirty="0" err="1"/>
              <a:t>θ</a:t>
            </a:r>
            <a:r>
              <a:rPr lang="en-US" dirty="0"/>
              <a:t>) to approximate the action-value function in Q-learning</a:t>
            </a:r>
          </a:p>
          <a:p>
            <a:r>
              <a:rPr lang="en-US" dirty="0"/>
              <a:t>Deep Q-Networks is Q-learning with a deep neural network function </a:t>
            </a:r>
            <a:r>
              <a:rPr lang="en-US" dirty="0" err="1"/>
              <a:t>approximator</a:t>
            </a:r>
            <a:r>
              <a:rPr lang="en-US" dirty="0"/>
              <a:t> called the Q-network</a:t>
            </a:r>
          </a:p>
          <a:p>
            <a:r>
              <a:rPr lang="en-US" dirty="0"/>
              <a:t>Discrete and finite set of actions A</a:t>
            </a:r>
          </a:p>
          <a:p>
            <a:r>
              <a:rPr lang="en-US" dirty="0"/>
              <a:t>Example: Breakout has 3 actions – move left, move right, no movement</a:t>
            </a:r>
          </a:p>
          <a:p>
            <a:r>
              <a:rPr lang="en-US" dirty="0"/>
              <a:t>Uses epsilon-greedy policy to select actions</a:t>
            </a:r>
          </a:p>
          <a:p>
            <a:endParaRPr lang="en-US" dirty="0"/>
          </a:p>
        </p:txBody>
      </p:sp>
    </p:spTree>
    <p:extLst>
      <p:ext uri="{BB962C8B-B14F-4D97-AF65-F5344CB8AC3E}">
        <p14:creationId xmlns:p14="http://schemas.microsoft.com/office/powerpoint/2010/main" val="2405832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Q-Networks</a:t>
            </a:r>
          </a:p>
        </p:txBody>
      </p:sp>
      <p:sp>
        <p:nvSpPr>
          <p:cNvPr id="3" name="Content Placeholder 2"/>
          <p:cNvSpPr>
            <a:spLocks noGrp="1"/>
          </p:cNvSpPr>
          <p:nvPr>
            <p:ph idx="1"/>
          </p:nvPr>
        </p:nvSpPr>
        <p:spPr/>
        <p:txBody>
          <a:bodyPr>
            <a:normAutofit/>
          </a:bodyPr>
          <a:lstStyle/>
          <a:p>
            <a:r>
              <a:rPr lang="en-US" dirty="0"/>
              <a:t>Core idea: We want the neural network to learn a non-linear hierarchy of features or feature representation that gives accurate Q-value estimates</a:t>
            </a:r>
          </a:p>
          <a:p>
            <a:r>
              <a:rPr lang="en-US" dirty="0"/>
              <a:t>The neural network has a separate output unit for each possible action, which gives the Q-value estimate for that action given the input state</a:t>
            </a:r>
          </a:p>
          <a:p>
            <a:r>
              <a:rPr lang="en-US" dirty="0"/>
              <a:t>The neural network is trained using mini-batch stochastic gradient updates and experience replay</a:t>
            </a:r>
          </a:p>
        </p:txBody>
      </p:sp>
    </p:spTree>
    <p:extLst>
      <p:ext uri="{BB962C8B-B14F-4D97-AF65-F5344CB8AC3E}">
        <p14:creationId xmlns:p14="http://schemas.microsoft.com/office/powerpoint/2010/main" val="3368137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Replay</a:t>
            </a:r>
          </a:p>
        </p:txBody>
      </p:sp>
      <p:sp>
        <p:nvSpPr>
          <p:cNvPr id="3" name="Content Placeholder 2"/>
          <p:cNvSpPr>
            <a:spLocks noGrp="1"/>
          </p:cNvSpPr>
          <p:nvPr>
            <p:ph idx="1"/>
          </p:nvPr>
        </p:nvSpPr>
        <p:spPr/>
        <p:txBody>
          <a:bodyPr>
            <a:normAutofit/>
          </a:bodyPr>
          <a:lstStyle/>
          <a:p>
            <a:r>
              <a:rPr lang="en-US" dirty="0"/>
              <a:t>The state is a sequence of actions and observations </a:t>
            </a:r>
            <a:r>
              <a:rPr lang="en-US" dirty="0" err="1"/>
              <a:t>s</a:t>
            </a:r>
            <a:r>
              <a:rPr lang="en-US" baseline="-25000" dirty="0" err="1"/>
              <a:t>t</a:t>
            </a:r>
            <a:r>
              <a:rPr lang="en-US" dirty="0"/>
              <a:t> = x</a:t>
            </a:r>
            <a:r>
              <a:rPr lang="en-US" baseline="-25000" dirty="0"/>
              <a:t>1</a:t>
            </a:r>
            <a:r>
              <a:rPr lang="en-US" dirty="0"/>
              <a:t>, a</a:t>
            </a:r>
            <a:r>
              <a:rPr lang="en-US" baseline="-25000" dirty="0"/>
              <a:t>1</a:t>
            </a:r>
            <a:r>
              <a:rPr lang="en-US" dirty="0"/>
              <a:t>, x</a:t>
            </a:r>
            <a:r>
              <a:rPr lang="en-US" baseline="-25000" dirty="0"/>
              <a:t>2</a:t>
            </a:r>
            <a:r>
              <a:rPr lang="en-US" dirty="0"/>
              <a:t>, </a:t>
            </a:r>
            <a:r>
              <a:rPr lang="is-IS" dirty="0"/>
              <a:t>…, a</a:t>
            </a:r>
            <a:r>
              <a:rPr lang="is-IS" baseline="-25000" dirty="0"/>
              <a:t>t-1</a:t>
            </a:r>
            <a:r>
              <a:rPr lang="is-IS" dirty="0"/>
              <a:t>, x</a:t>
            </a:r>
            <a:r>
              <a:rPr lang="is-IS" baseline="-25000" dirty="0"/>
              <a:t>t</a:t>
            </a:r>
            <a:r>
              <a:rPr lang="en-US" dirty="0"/>
              <a:t> </a:t>
            </a:r>
          </a:p>
          <a:p>
            <a:r>
              <a:rPr lang="en-US" dirty="0"/>
              <a:t>Store the agent’s experiences at each time step e</a:t>
            </a:r>
            <a:r>
              <a:rPr lang="en-US" baseline="-25000" dirty="0"/>
              <a:t>t</a:t>
            </a:r>
            <a:r>
              <a:rPr lang="en-US" dirty="0"/>
              <a:t> = (</a:t>
            </a:r>
            <a:r>
              <a:rPr lang="en-US" dirty="0" err="1"/>
              <a:t>s</a:t>
            </a:r>
            <a:r>
              <a:rPr lang="en-US" baseline="-25000" dirty="0" err="1"/>
              <a:t>t</a:t>
            </a:r>
            <a:r>
              <a:rPr lang="en-US" dirty="0"/>
              <a:t>, a</a:t>
            </a:r>
            <a:r>
              <a:rPr lang="en-US" baseline="-25000" dirty="0"/>
              <a:t>t</a:t>
            </a:r>
            <a:r>
              <a:rPr lang="en-US" dirty="0"/>
              <a:t>, </a:t>
            </a:r>
            <a:r>
              <a:rPr lang="en-US" dirty="0" err="1"/>
              <a:t>r</a:t>
            </a:r>
            <a:r>
              <a:rPr lang="en-US" baseline="-25000" dirty="0" err="1"/>
              <a:t>t</a:t>
            </a:r>
            <a:r>
              <a:rPr lang="en-US" dirty="0"/>
              <a:t>, s</a:t>
            </a:r>
            <a:r>
              <a:rPr lang="en-US" baseline="-25000" dirty="0"/>
              <a:t>t+1</a:t>
            </a:r>
            <a:r>
              <a:rPr lang="en-US" dirty="0"/>
              <a:t>) in a dataset D = e</a:t>
            </a:r>
            <a:r>
              <a:rPr lang="en-US" baseline="-25000" dirty="0"/>
              <a:t>1</a:t>
            </a:r>
            <a:r>
              <a:rPr lang="en-US" dirty="0"/>
              <a:t>, </a:t>
            </a:r>
            <a:r>
              <a:rPr lang="is-IS" dirty="0"/>
              <a:t>..., e</a:t>
            </a:r>
            <a:r>
              <a:rPr lang="is-IS" baseline="-25000" dirty="0"/>
              <a:t>n</a:t>
            </a:r>
            <a:r>
              <a:rPr lang="is-IS" dirty="0"/>
              <a:t> pooled over many episodes into a replay memory</a:t>
            </a:r>
          </a:p>
          <a:p>
            <a:r>
              <a:rPr lang="en-US" dirty="0"/>
              <a:t>In practice, only store the last N experience tuples in the replay memory and sample uniformly from D when performing updates</a:t>
            </a:r>
          </a:p>
        </p:txBody>
      </p:sp>
    </p:spTree>
    <p:extLst>
      <p:ext uri="{BB962C8B-B14F-4D97-AF65-F5344CB8AC3E}">
        <p14:creationId xmlns:p14="http://schemas.microsoft.com/office/powerpoint/2010/main" val="1729005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representation</a:t>
            </a:r>
          </a:p>
        </p:txBody>
      </p:sp>
      <p:sp>
        <p:nvSpPr>
          <p:cNvPr id="3" name="Content Placeholder 2"/>
          <p:cNvSpPr>
            <a:spLocks noGrp="1"/>
          </p:cNvSpPr>
          <p:nvPr>
            <p:ph idx="1"/>
          </p:nvPr>
        </p:nvSpPr>
        <p:spPr/>
        <p:txBody>
          <a:bodyPr/>
          <a:lstStyle/>
          <a:p>
            <a:r>
              <a:rPr lang="en-US" dirty="0"/>
              <a:t>It is difficult to give the neural network a sequence of arbitrary length as input</a:t>
            </a:r>
          </a:p>
          <a:p>
            <a:r>
              <a:rPr lang="en-US" dirty="0"/>
              <a:t>Use fixed length representation of sequence/history produced by a function </a:t>
            </a:r>
            <a:r>
              <a:rPr lang="en-US" dirty="0" err="1"/>
              <a:t>ϕ</a:t>
            </a:r>
            <a:r>
              <a:rPr lang="en-US" dirty="0"/>
              <a:t>(</a:t>
            </a:r>
            <a:r>
              <a:rPr lang="en-US" dirty="0" err="1"/>
              <a:t>s</a:t>
            </a:r>
            <a:r>
              <a:rPr lang="en-US" baseline="-25000" dirty="0" err="1"/>
              <a:t>t</a:t>
            </a:r>
            <a:r>
              <a:rPr lang="en-US" dirty="0"/>
              <a:t>)</a:t>
            </a:r>
          </a:p>
          <a:p>
            <a:r>
              <a:rPr lang="en-US" dirty="0"/>
              <a:t>Example: The last 4 image frames in the sequence of Breakout gameplay</a:t>
            </a:r>
          </a:p>
        </p:txBody>
      </p:sp>
    </p:spTree>
    <p:extLst>
      <p:ext uri="{BB962C8B-B14F-4D97-AF65-F5344CB8AC3E}">
        <p14:creationId xmlns:p14="http://schemas.microsoft.com/office/powerpoint/2010/main" val="910140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Q-Network Training</a:t>
            </a:r>
          </a:p>
        </p:txBody>
      </p:sp>
      <p:sp>
        <p:nvSpPr>
          <p:cNvPr id="3" name="Content Placeholder 2"/>
          <p:cNvSpPr>
            <a:spLocks noGrp="1"/>
          </p:cNvSpPr>
          <p:nvPr>
            <p:ph idx="1"/>
          </p:nvPr>
        </p:nvSpPr>
        <p:spPr/>
        <p:txBody>
          <a:bodyPr>
            <a:normAutofit/>
          </a:bodyPr>
          <a:lstStyle/>
          <a:p>
            <a:r>
              <a:rPr lang="en-US" dirty="0"/>
              <a:t>Sample random mini-batch of experience tuples uniformly at random from D</a:t>
            </a:r>
          </a:p>
          <a:p>
            <a:r>
              <a:rPr lang="en-US" dirty="0"/>
              <a:t>Similar to Q-learning update rule but: </a:t>
            </a:r>
          </a:p>
          <a:p>
            <a:pPr lvl="1"/>
            <a:r>
              <a:rPr lang="en-US" dirty="0"/>
              <a:t>Use mini-batch stochastic gradient updates</a:t>
            </a:r>
          </a:p>
          <a:p>
            <a:pPr lvl="1"/>
            <a:r>
              <a:rPr lang="en-US" dirty="0"/>
              <a:t>The gradient of the loss function for a given iteration with respect to the parameter </a:t>
            </a:r>
            <a:r>
              <a:rPr lang="en-US" dirty="0" err="1"/>
              <a:t>θ</a:t>
            </a:r>
            <a:r>
              <a:rPr lang="en-US" baseline="-25000" dirty="0" err="1"/>
              <a:t>i</a:t>
            </a:r>
            <a:r>
              <a:rPr lang="en-US" dirty="0"/>
              <a:t> is the difference between the target value and the actual value is multiplied by the gradient of the Q function </a:t>
            </a:r>
            <a:r>
              <a:rPr lang="en-US" dirty="0" err="1"/>
              <a:t>approximator</a:t>
            </a:r>
            <a:r>
              <a:rPr lang="en-US" dirty="0"/>
              <a:t> Q(s, a; </a:t>
            </a:r>
            <a:r>
              <a:rPr lang="en-US" dirty="0" err="1"/>
              <a:t>θ</a:t>
            </a:r>
            <a:r>
              <a:rPr lang="en-US" dirty="0"/>
              <a:t>) with respect to that specific parameter</a:t>
            </a:r>
          </a:p>
          <a:p>
            <a:r>
              <a:rPr lang="en-US" dirty="0"/>
              <a:t>Use the gradient of the loss function to update the Q function </a:t>
            </a:r>
            <a:r>
              <a:rPr lang="en-US" dirty="0" err="1"/>
              <a:t>approximator</a:t>
            </a:r>
            <a:endParaRPr lang="en-US" dirty="0"/>
          </a:p>
        </p:txBody>
      </p:sp>
    </p:spTree>
    <p:extLst>
      <p:ext uri="{BB962C8B-B14F-4D97-AF65-F5344CB8AC3E}">
        <p14:creationId xmlns:p14="http://schemas.microsoft.com/office/powerpoint/2010/main" val="978076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 Gradient Derivation</a:t>
            </a:r>
          </a:p>
        </p:txBody>
      </p:sp>
      <p:pic>
        <p:nvPicPr>
          <p:cNvPr id="5" name="Picture 4"/>
          <p:cNvPicPr>
            <a:picLocks noChangeAspect="1"/>
          </p:cNvPicPr>
          <p:nvPr/>
        </p:nvPicPr>
        <p:blipFill>
          <a:blip r:embed="rId2"/>
          <a:stretch>
            <a:fillRect/>
          </a:stretch>
        </p:blipFill>
        <p:spPr>
          <a:xfrm>
            <a:off x="1838159" y="1649669"/>
            <a:ext cx="8559800" cy="4359498"/>
          </a:xfrm>
          <a:prstGeom prst="rect">
            <a:avLst/>
          </a:prstGeom>
        </p:spPr>
      </p:pic>
    </p:spTree>
    <p:extLst>
      <p:ext uri="{BB962C8B-B14F-4D97-AF65-F5344CB8AC3E}">
        <p14:creationId xmlns:p14="http://schemas.microsoft.com/office/powerpoint/2010/main" val="2720929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Algorithm</a:t>
            </a:r>
          </a:p>
        </p:txBody>
      </p:sp>
      <p:pic>
        <p:nvPicPr>
          <p:cNvPr id="4" name="Picture 3"/>
          <p:cNvPicPr>
            <a:picLocks noChangeAspect="1"/>
          </p:cNvPicPr>
          <p:nvPr/>
        </p:nvPicPr>
        <p:blipFill>
          <a:blip r:embed="rId2"/>
          <a:stretch>
            <a:fillRect/>
          </a:stretch>
        </p:blipFill>
        <p:spPr>
          <a:xfrm>
            <a:off x="1723855" y="1477873"/>
            <a:ext cx="8776244" cy="4430963"/>
          </a:xfrm>
          <a:prstGeom prst="rect">
            <a:avLst/>
          </a:prstGeom>
        </p:spPr>
      </p:pic>
    </p:spTree>
    <p:extLst>
      <p:ext uri="{BB962C8B-B14F-4D97-AF65-F5344CB8AC3E}">
        <p14:creationId xmlns:p14="http://schemas.microsoft.com/office/powerpoint/2010/main" val="2757975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Policy Gradient Methods?</a:t>
            </a:r>
          </a:p>
        </p:txBody>
      </p:sp>
      <p:sp>
        <p:nvSpPr>
          <p:cNvPr id="3" name="Content Placeholder 2"/>
          <p:cNvSpPr>
            <a:spLocks noGrp="1"/>
          </p:cNvSpPr>
          <p:nvPr>
            <p:ph idx="1"/>
          </p:nvPr>
        </p:nvSpPr>
        <p:spPr>
          <a:xfrm>
            <a:off x="1981200" y="1600201"/>
            <a:ext cx="8229600" cy="4856747"/>
          </a:xfrm>
        </p:spPr>
        <p:txBody>
          <a:bodyPr>
            <a:normAutofit fontScale="92500" lnSpcReduction="20000"/>
          </a:bodyPr>
          <a:lstStyle/>
          <a:p>
            <a:r>
              <a:rPr lang="en-US" dirty="0"/>
              <a:t>Before: Learn the values of actions and then select actions based on their estimated action-values. The policy was generated directly from the value function</a:t>
            </a:r>
          </a:p>
          <a:p>
            <a:r>
              <a:rPr lang="en-US" dirty="0"/>
              <a:t>We want to learn a </a:t>
            </a:r>
            <a:r>
              <a:rPr lang="en-US" dirty="0" err="1"/>
              <a:t>parameterised</a:t>
            </a:r>
            <a:r>
              <a:rPr lang="en-US" dirty="0"/>
              <a:t> policy that can select actions without consulting a value function. The parameters of the policy are called policy weights</a:t>
            </a:r>
          </a:p>
          <a:p>
            <a:r>
              <a:rPr lang="en-US" dirty="0"/>
              <a:t>A value function may be used to learn the policy weights but this is not required for action selection</a:t>
            </a:r>
          </a:p>
          <a:p>
            <a:r>
              <a:rPr lang="en-US" dirty="0"/>
              <a:t>Policy gradient methods are methods for learning the policy weights using the gradient of some performance measure with respect to the policy weights</a:t>
            </a:r>
          </a:p>
          <a:p>
            <a:r>
              <a:rPr lang="en-US" dirty="0"/>
              <a:t>Policy gradient methods seek to </a:t>
            </a:r>
            <a:r>
              <a:rPr lang="en-US" dirty="0" err="1"/>
              <a:t>maximise</a:t>
            </a:r>
            <a:r>
              <a:rPr lang="en-US" dirty="0"/>
              <a:t> performance and so the policy weights are updated using gradient ascent</a:t>
            </a:r>
          </a:p>
          <a:p>
            <a:endParaRPr lang="en-US" dirty="0"/>
          </a:p>
        </p:txBody>
      </p:sp>
    </p:spTree>
    <p:extLst>
      <p:ext uri="{BB962C8B-B14F-4D97-AF65-F5344CB8AC3E}">
        <p14:creationId xmlns:p14="http://schemas.microsoft.com/office/powerpoint/2010/main" val="2270441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Policy-based Reinforcement Learning</a:t>
            </a:r>
          </a:p>
        </p:txBody>
      </p:sp>
      <p:sp>
        <p:nvSpPr>
          <p:cNvPr id="3" name="Content Placeholder 2"/>
          <p:cNvSpPr>
            <a:spLocks noGrp="1"/>
          </p:cNvSpPr>
          <p:nvPr>
            <p:ph idx="1"/>
          </p:nvPr>
        </p:nvSpPr>
        <p:spPr/>
        <p:txBody>
          <a:bodyPr/>
          <a:lstStyle/>
          <a:p>
            <a:r>
              <a:rPr lang="en-US" dirty="0"/>
              <a:t>Search directly for the optimal policy π*</a:t>
            </a:r>
          </a:p>
          <a:p>
            <a:r>
              <a:rPr lang="en-US" dirty="0"/>
              <a:t>Can use any parametric supervised machine learning model to learn policies π(a |s; </a:t>
            </a:r>
            <a:r>
              <a:rPr lang="en-US" b="1" dirty="0" err="1"/>
              <a:t>θ</a:t>
            </a:r>
            <a:r>
              <a:rPr lang="en-US" dirty="0"/>
              <a:t>) where </a:t>
            </a:r>
            <a:r>
              <a:rPr lang="en-US" b="1" dirty="0" err="1"/>
              <a:t>θ</a:t>
            </a:r>
            <a:r>
              <a:rPr lang="en-US" dirty="0"/>
              <a:t> represents the learned parameters </a:t>
            </a:r>
          </a:p>
          <a:p>
            <a:r>
              <a:rPr lang="en-US" dirty="0"/>
              <a:t>Recall that the optimal policy is the policy that achieves maximum future return</a:t>
            </a:r>
          </a:p>
        </p:txBody>
      </p:sp>
    </p:spTree>
    <p:extLst>
      <p:ext uri="{BB962C8B-B14F-4D97-AF65-F5344CB8AC3E}">
        <p14:creationId xmlns:p14="http://schemas.microsoft.com/office/powerpoint/2010/main" val="2410951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a:t>
            </a:r>
          </a:p>
        </p:txBody>
      </p:sp>
      <p:sp>
        <p:nvSpPr>
          <p:cNvPr id="3" name="Content Placeholder 2"/>
          <p:cNvSpPr>
            <a:spLocks noGrp="1"/>
          </p:cNvSpPr>
          <p:nvPr>
            <p:ph idx="1"/>
          </p:nvPr>
        </p:nvSpPr>
        <p:spPr/>
        <p:txBody>
          <a:bodyPr>
            <a:normAutofit/>
          </a:bodyPr>
          <a:lstStyle/>
          <a:p>
            <a:r>
              <a:rPr lang="en-US" dirty="0"/>
              <a:t>Policy weight vector </a:t>
            </a:r>
            <a:r>
              <a:rPr lang="en-US" b="1" dirty="0" err="1"/>
              <a:t>θ</a:t>
            </a:r>
            <a:endParaRPr lang="en-US" b="1" dirty="0"/>
          </a:p>
          <a:p>
            <a:r>
              <a:rPr lang="en-US" dirty="0"/>
              <a:t>The policy is π(a | s, </a:t>
            </a:r>
            <a:r>
              <a:rPr lang="en-US" b="1" dirty="0" err="1"/>
              <a:t>θ</a:t>
            </a:r>
            <a:r>
              <a:rPr lang="en-US" dirty="0"/>
              <a:t>), which represents the probability that action a is taken in state s with policy weight vector </a:t>
            </a:r>
            <a:r>
              <a:rPr lang="en-US" b="1" dirty="0" err="1"/>
              <a:t>θ</a:t>
            </a:r>
            <a:endParaRPr lang="en-US" b="1" dirty="0"/>
          </a:p>
          <a:p>
            <a:r>
              <a:rPr lang="en-US" dirty="0"/>
              <a:t>If using learned value functions, the value function’s weight vector is </a:t>
            </a:r>
            <a:r>
              <a:rPr lang="en-US" b="1" dirty="0"/>
              <a:t>w</a:t>
            </a:r>
          </a:p>
          <a:p>
            <a:r>
              <a:rPr lang="en-US" dirty="0"/>
              <a:t>Performance measure </a:t>
            </a:r>
            <a:r>
              <a:rPr lang="en-US" dirty="0" err="1"/>
              <a:t>η</a:t>
            </a:r>
            <a:r>
              <a:rPr lang="en-US" dirty="0"/>
              <a:t>(</a:t>
            </a:r>
            <a:r>
              <a:rPr lang="en-US" b="1" dirty="0" err="1"/>
              <a:t>θ</a:t>
            </a:r>
            <a:r>
              <a:rPr lang="en-US" dirty="0"/>
              <a:t>)</a:t>
            </a:r>
          </a:p>
          <a:p>
            <a:r>
              <a:rPr lang="en-US" dirty="0"/>
              <a:t>Episodic case: </a:t>
            </a:r>
            <a:r>
              <a:rPr lang="en-US" dirty="0" err="1"/>
              <a:t>η</a:t>
            </a:r>
            <a:r>
              <a:rPr lang="en-US" dirty="0"/>
              <a:t>(</a:t>
            </a:r>
            <a:r>
              <a:rPr lang="en-US" b="1" dirty="0" err="1"/>
              <a:t>θ</a:t>
            </a:r>
            <a:r>
              <a:rPr lang="en-US" dirty="0"/>
              <a:t>) = v</a:t>
            </a:r>
            <a:r>
              <a:rPr lang="en-US" baseline="-25000" dirty="0"/>
              <a:t>π</a:t>
            </a:r>
            <a:r>
              <a:rPr lang="en-US" dirty="0"/>
              <a:t>(s</a:t>
            </a:r>
            <a:r>
              <a:rPr lang="en-US" baseline="-25000" dirty="0"/>
              <a:t>0</a:t>
            </a:r>
            <a:r>
              <a:rPr lang="en-US" dirty="0"/>
              <a:t>)</a:t>
            </a:r>
          </a:p>
          <a:p>
            <a:r>
              <a:rPr lang="en-US" dirty="0"/>
              <a:t>Performance is defined as the value of the start state under the </a:t>
            </a:r>
            <a:r>
              <a:rPr lang="en-US" dirty="0" err="1"/>
              <a:t>parameterised</a:t>
            </a:r>
            <a:r>
              <a:rPr lang="en-US" dirty="0"/>
              <a:t> policy</a:t>
            </a:r>
          </a:p>
        </p:txBody>
      </p:sp>
    </p:spTree>
    <p:extLst>
      <p:ext uri="{BB962C8B-B14F-4D97-AF65-F5344CB8AC3E}">
        <p14:creationId xmlns:p14="http://schemas.microsoft.com/office/powerpoint/2010/main" val="294020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C829-395B-0548-F02E-CB6706FA0761}"/>
              </a:ext>
            </a:extLst>
          </p:cNvPr>
          <p:cNvSpPr>
            <a:spLocks noGrp="1"/>
          </p:cNvSpPr>
          <p:nvPr>
            <p:ph type="title"/>
          </p:nvPr>
        </p:nvSpPr>
        <p:spPr>
          <a:xfrm>
            <a:off x="668215" y="365125"/>
            <a:ext cx="10685585" cy="953721"/>
          </a:xfrm>
        </p:spPr>
        <p:txBody>
          <a:bodyPr>
            <a:normAutofit/>
          </a:bodyPr>
          <a:lstStyle/>
          <a:p>
            <a:pPr algn="ctr"/>
            <a:r>
              <a:rPr lang="en-IN" sz="3600" dirty="0">
                <a:effectLst/>
                <a:latin typeface="Times New Roman" panose="02020603050405020304" pitchFamily="18" charset="0"/>
                <a:cs typeface="Times New Roman" panose="02020603050405020304" pitchFamily="18" charset="0"/>
              </a:rPr>
              <a:t>Deterministic and analytic methods</a:t>
            </a:r>
            <a:endParaRPr lang="en-US" sz="3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9D5C4CE-B047-5EDF-27C5-C5F1B7242412}"/>
              </a:ext>
            </a:extLst>
          </p:cNvPr>
          <p:cNvSpPr txBox="1"/>
          <p:nvPr/>
        </p:nvSpPr>
        <p:spPr>
          <a:xfrm>
            <a:off x="597877" y="1441938"/>
            <a:ext cx="11665373" cy="830997"/>
          </a:xfrm>
          <a:prstGeom prst="rect">
            <a:avLst/>
          </a:prstGeom>
          <a:noFill/>
        </p:spPr>
        <p:txBody>
          <a:bodyPr wrap="none" rtlCol="0">
            <a:spAutoFit/>
          </a:bodyPr>
          <a:lstStyle/>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When the objective function is smooth with a continuous second derivative, then we know</a:t>
            </a:r>
          </a:p>
          <a:p>
            <a:r>
              <a:rPr lang="en-IN" sz="2400" dirty="0">
                <a:effectLst/>
                <a:latin typeface="Times New Roman" panose="02020603050405020304" pitchFamily="18" charset="0"/>
                <a:cs typeface="Times New Roman" panose="02020603050405020304" pitchFamily="18" charset="0"/>
              </a:rPr>
              <a:t>from the knowledge of calculus that at a local minimum the following are true:</a:t>
            </a:r>
          </a:p>
        </p:txBody>
      </p:sp>
      <p:pic>
        <p:nvPicPr>
          <p:cNvPr id="4" name="Picture 3">
            <a:extLst>
              <a:ext uri="{FF2B5EF4-FFF2-40B4-BE49-F238E27FC236}">
                <a16:creationId xmlns:a16="http://schemas.microsoft.com/office/drawing/2014/main" id="{79087CB6-F05D-78FB-9447-4C69301AFB50}"/>
              </a:ext>
            </a:extLst>
          </p:cNvPr>
          <p:cNvPicPr>
            <a:picLocks noChangeAspect="1"/>
          </p:cNvPicPr>
          <p:nvPr/>
        </p:nvPicPr>
        <p:blipFill>
          <a:blip r:embed="rId2"/>
          <a:stretch>
            <a:fillRect/>
          </a:stretch>
        </p:blipFill>
        <p:spPr>
          <a:xfrm>
            <a:off x="1577285" y="2396027"/>
            <a:ext cx="8559269" cy="830997"/>
          </a:xfrm>
          <a:prstGeom prst="rect">
            <a:avLst/>
          </a:prstGeom>
        </p:spPr>
      </p:pic>
      <p:sp>
        <p:nvSpPr>
          <p:cNvPr id="6" name="TextBox 5">
            <a:extLst>
              <a:ext uri="{FF2B5EF4-FFF2-40B4-BE49-F238E27FC236}">
                <a16:creationId xmlns:a16="http://schemas.microsoft.com/office/drawing/2014/main" id="{F215EC3F-112F-D49D-5A6E-77129C9AE623}"/>
              </a:ext>
            </a:extLst>
          </p:cNvPr>
          <p:cNvSpPr txBox="1"/>
          <p:nvPr/>
        </p:nvSpPr>
        <p:spPr>
          <a:xfrm>
            <a:off x="668215" y="3446584"/>
            <a:ext cx="10685585" cy="2308324"/>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In such conditions, for some problems, it is possible to find the solution analytically by determining the zeros of the gradient and verifying the positive definiteness of the Hessian matrix at the zeros.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So, in these cases, we can explore the search space iteratively for the minima of the objective function.</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10861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Policy Approximation</a:t>
            </a:r>
          </a:p>
        </p:txBody>
      </p:sp>
      <p:sp>
        <p:nvSpPr>
          <p:cNvPr id="3" name="Content Placeholder 2"/>
          <p:cNvSpPr>
            <a:spLocks noGrp="1"/>
          </p:cNvSpPr>
          <p:nvPr>
            <p:ph idx="1"/>
          </p:nvPr>
        </p:nvSpPr>
        <p:spPr/>
        <p:txBody>
          <a:bodyPr>
            <a:normAutofit lnSpcReduction="10000"/>
          </a:bodyPr>
          <a:lstStyle/>
          <a:p>
            <a:r>
              <a:rPr lang="en-US" dirty="0"/>
              <a:t>The policy can be </a:t>
            </a:r>
            <a:r>
              <a:rPr lang="en-US" dirty="0" err="1"/>
              <a:t>parameterised</a:t>
            </a:r>
            <a:r>
              <a:rPr lang="en-US" dirty="0"/>
              <a:t> in any way provided π(a | s, </a:t>
            </a:r>
            <a:r>
              <a:rPr lang="en-US" b="1" dirty="0" err="1"/>
              <a:t>θ</a:t>
            </a:r>
            <a:r>
              <a:rPr lang="en-US" dirty="0"/>
              <a:t>) is differentiable with respect to its weights</a:t>
            </a:r>
          </a:p>
          <a:p>
            <a:r>
              <a:rPr lang="en-US" dirty="0"/>
              <a:t>To ensure exploration, we generally require that the policy never becomes deterministic and so π(a | s, </a:t>
            </a:r>
            <a:r>
              <a:rPr lang="en-US" b="1" dirty="0" err="1"/>
              <a:t>θ</a:t>
            </a:r>
            <a:r>
              <a:rPr lang="en-US" dirty="0"/>
              <a:t>) is in interval (0, 1)</a:t>
            </a:r>
          </a:p>
          <a:p>
            <a:r>
              <a:rPr lang="en-US" dirty="0"/>
              <a:t>Assume discrete and finite set of actions</a:t>
            </a:r>
          </a:p>
          <a:p>
            <a:r>
              <a:rPr lang="en-US" dirty="0"/>
              <a:t>Form </a:t>
            </a:r>
            <a:r>
              <a:rPr lang="en-US" dirty="0" err="1"/>
              <a:t>parameterised</a:t>
            </a:r>
            <a:r>
              <a:rPr lang="en-US" dirty="0"/>
              <a:t> numerical preferences h(s, a, </a:t>
            </a:r>
            <a:r>
              <a:rPr lang="en-US" b="1" dirty="0" err="1"/>
              <a:t>θ</a:t>
            </a:r>
            <a:r>
              <a:rPr lang="en-US" dirty="0"/>
              <a:t>) for each state-action pair</a:t>
            </a:r>
          </a:p>
          <a:p>
            <a:r>
              <a:rPr lang="en-US" dirty="0"/>
              <a:t>Can use a deep neural network as the policy </a:t>
            </a:r>
            <a:r>
              <a:rPr lang="en-US" dirty="0" err="1"/>
              <a:t>approximator</a:t>
            </a:r>
            <a:endParaRPr lang="en-US" dirty="0"/>
          </a:p>
          <a:p>
            <a:r>
              <a:rPr lang="en-US" dirty="0"/>
              <a:t>Use </a:t>
            </a:r>
            <a:r>
              <a:rPr lang="en-US" dirty="0" err="1"/>
              <a:t>softmax</a:t>
            </a:r>
            <a:r>
              <a:rPr lang="en-US" dirty="0"/>
              <a:t> so that the most preferred actions in each state are given the highest probability of being selected</a:t>
            </a:r>
          </a:p>
          <a:p>
            <a:pPr marL="0" indent="0">
              <a:buNone/>
            </a:pPr>
            <a:endParaRPr lang="en-US" dirty="0"/>
          </a:p>
        </p:txBody>
      </p:sp>
      <p:pic>
        <p:nvPicPr>
          <p:cNvPr id="4" name="Picture 3"/>
          <p:cNvPicPr>
            <a:picLocks noChangeAspect="1"/>
          </p:cNvPicPr>
          <p:nvPr/>
        </p:nvPicPr>
        <p:blipFill>
          <a:blip r:embed="rId2"/>
          <a:stretch>
            <a:fillRect/>
          </a:stretch>
        </p:blipFill>
        <p:spPr>
          <a:xfrm>
            <a:off x="4533900" y="5681663"/>
            <a:ext cx="3124200" cy="889000"/>
          </a:xfrm>
          <a:prstGeom prst="rect">
            <a:avLst/>
          </a:prstGeom>
        </p:spPr>
      </p:pic>
    </p:spTree>
    <p:extLst>
      <p:ext uri="{BB962C8B-B14F-4D97-AF65-F5344CB8AC3E}">
        <p14:creationId xmlns:p14="http://schemas.microsoft.com/office/powerpoint/2010/main" val="2900015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Policy Gradient Method</a:t>
            </a:r>
          </a:p>
        </p:txBody>
      </p:sp>
      <p:sp>
        <p:nvSpPr>
          <p:cNvPr id="3" name="Content Placeholder 2"/>
          <p:cNvSpPr>
            <a:spLocks noGrp="1"/>
          </p:cNvSpPr>
          <p:nvPr>
            <p:ph idx="1"/>
          </p:nvPr>
        </p:nvSpPr>
        <p:spPr/>
        <p:txBody>
          <a:bodyPr/>
          <a:lstStyle/>
          <a:p>
            <a:r>
              <a:rPr lang="en-US" dirty="0"/>
              <a:t>Finite Difference Policy Gradient</a:t>
            </a:r>
          </a:p>
          <a:p>
            <a:r>
              <a:rPr lang="en-US" dirty="0"/>
              <a:t>Monte Carlo Policy Gradient</a:t>
            </a:r>
          </a:p>
          <a:p>
            <a:r>
              <a:rPr lang="en-US" dirty="0"/>
              <a:t>Actor-Critic Policy Gradient</a:t>
            </a:r>
          </a:p>
        </p:txBody>
      </p:sp>
    </p:spTree>
    <p:extLst>
      <p:ext uri="{BB962C8B-B14F-4D97-AF65-F5344CB8AC3E}">
        <p14:creationId xmlns:p14="http://schemas.microsoft.com/office/powerpoint/2010/main" val="3514727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Finite Difference Policy Gradient</a:t>
            </a:r>
          </a:p>
        </p:txBody>
      </p:sp>
      <p:sp>
        <p:nvSpPr>
          <p:cNvPr id="3" name="Content Placeholder 2"/>
          <p:cNvSpPr>
            <a:spLocks noGrp="1"/>
          </p:cNvSpPr>
          <p:nvPr>
            <p:ph idx="1"/>
          </p:nvPr>
        </p:nvSpPr>
        <p:spPr>
          <a:xfrm>
            <a:off x="1981200" y="1600201"/>
            <a:ext cx="8229600" cy="4977063"/>
          </a:xfrm>
        </p:spPr>
        <p:txBody>
          <a:bodyPr>
            <a:normAutofit fontScale="77500" lnSpcReduction="20000"/>
          </a:bodyPr>
          <a:lstStyle/>
          <a:p>
            <a:r>
              <a:rPr lang="en-US" dirty="0"/>
              <a:t>Compute the partial derivative of the performance measure </a:t>
            </a:r>
            <a:r>
              <a:rPr lang="en-US" dirty="0" err="1"/>
              <a:t>η</a:t>
            </a:r>
            <a:r>
              <a:rPr lang="en-US" dirty="0"/>
              <a:t>(</a:t>
            </a:r>
            <a:r>
              <a:rPr lang="en-US" b="1" dirty="0" err="1"/>
              <a:t>θ</a:t>
            </a:r>
            <a:r>
              <a:rPr lang="en-US" dirty="0"/>
              <a:t>) with respect to </a:t>
            </a:r>
            <a:r>
              <a:rPr lang="en-US" dirty="0" err="1"/>
              <a:t>θ</a:t>
            </a:r>
            <a:r>
              <a:rPr lang="en-US" baseline="-25000" dirty="0" err="1"/>
              <a:t>k</a:t>
            </a:r>
            <a:r>
              <a:rPr lang="en-US" dirty="0"/>
              <a:t> using finite difference gradient approximation</a:t>
            </a:r>
            <a:endParaRPr lang="en-US" baseline="-25000" dirty="0"/>
          </a:p>
          <a:p>
            <a:r>
              <a:rPr lang="en-US" dirty="0"/>
              <a:t>Compute performance measure </a:t>
            </a:r>
            <a:r>
              <a:rPr lang="en-US" dirty="0" err="1"/>
              <a:t>η</a:t>
            </a:r>
            <a:r>
              <a:rPr lang="en-US" dirty="0"/>
              <a:t>(</a:t>
            </a:r>
            <a:r>
              <a:rPr lang="en-US" b="1" dirty="0" err="1"/>
              <a:t>θ</a:t>
            </a:r>
            <a:r>
              <a:rPr lang="en-US" dirty="0"/>
              <a:t>)</a:t>
            </a:r>
          </a:p>
          <a:p>
            <a:r>
              <a:rPr lang="en-US" dirty="0"/>
              <a:t>Perturb </a:t>
            </a:r>
            <a:r>
              <a:rPr lang="en-US" b="1" dirty="0" err="1"/>
              <a:t>θ</a:t>
            </a:r>
            <a:r>
              <a:rPr lang="en-US" dirty="0"/>
              <a:t> by small positive amount epsilon in the </a:t>
            </a:r>
            <a:r>
              <a:rPr lang="en-US" dirty="0" err="1"/>
              <a:t>kth</a:t>
            </a:r>
            <a:r>
              <a:rPr lang="en-US" dirty="0"/>
              <a:t> dimension and compute performance measure </a:t>
            </a:r>
            <a:r>
              <a:rPr lang="en-US" dirty="0" err="1"/>
              <a:t>η</a:t>
            </a:r>
            <a:r>
              <a:rPr lang="en-US" dirty="0"/>
              <a:t>(</a:t>
            </a:r>
            <a:r>
              <a:rPr lang="en-US" b="1" dirty="0" err="1"/>
              <a:t>θ</a:t>
            </a:r>
            <a:r>
              <a:rPr lang="en-US" b="1" dirty="0"/>
              <a:t> </a:t>
            </a:r>
            <a:r>
              <a:rPr lang="en-US" dirty="0"/>
              <a:t>+ </a:t>
            </a:r>
            <a:r>
              <a:rPr lang="en-US" dirty="0" err="1"/>
              <a:t>u</a:t>
            </a:r>
            <a:r>
              <a:rPr lang="en-US" baseline="-25000" dirty="0" err="1"/>
              <a:t>k</a:t>
            </a:r>
            <a:r>
              <a:rPr lang="el-GR" dirty="0"/>
              <a:t>ε</a:t>
            </a:r>
            <a:r>
              <a:rPr lang="en-US" dirty="0"/>
              <a:t>) where </a:t>
            </a:r>
            <a:r>
              <a:rPr lang="en-US" dirty="0" err="1"/>
              <a:t>u</a:t>
            </a:r>
            <a:r>
              <a:rPr lang="en-US" baseline="-25000" dirty="0" err="1"/>
              <a:t>k</a:t>
            </a:r>
            <a:r>
              <a:rPr lang="en-US" dirty="0"/>
              <a:t> is unit vector that is 1 in </a:t>
            </a:r>
            <a:r>
              <a:rPr lang="en-US" dirty="0" err="1"/>
              <a:t>kth</a:t>
            </a:r>
            <a:r>
              <a:rPr lang="en-US" dirty="0"/>
              <a:t> component and 0 elsewhere</a:t>
            </a:r>
          </a:p>
          <a:p>
            <a:r>
              <a:rPr lang="en-US" dirty="0"/>
              <a:t>The partial derivative is approximated by </a:t>
            </a:r>
          </a:p>
          <a:p>
            <a:pPr marL="0" indent="0">
              <a:buNone/>
            </a:pPr>
            <a:r>
              <a:rPr lang="en-US" dirty="0"/>
              <a:t>	( </a:t>
            </a:r>
            <a:r>
              <a:rPr lang="en-US" dirty="0" err="1"/>
              <a:t>η</a:t>
            </a:r>
            <a:r>
              <a:rPr lang="en-US" dirty="0"/>
              <a:t>(</a:t>
            </a:r>
            <a:r>
              <a:rPr lang="en-US" b="1" dirty="0" err="1"/>
              <a:t>θ</a:t>
            </a:r>
            <a:r>
              <a:rPr lang="en-US" b="1" dirty="0"/>
              <a:t> </a:t>
            </a:r>
            <a:r>
              <a:rPr lang="en-US" dirty="0"/>
              <a:t>+ </a:t>
            </a:r>
            <a:r>
              <a:rPr lang="en-US" dirty="0" err="1"/>
              <a:t>u</a:t>
            </a:r>
            <a:r>
              <a:rPr lang="en-US" baseline="-25000" dirty="0" err="1"/>
              <a:t>k</a:t>
            </a:r>
            <a:r>
              <a:rPr lang="el-GR" dirty="0"/>
              <a:t>ε</a:t>
            </a:r>
            <a:r>
              <a:rPr lang="en-US" dirty="0"/>
              <a:t>)  - </a:t>
            </a:r>
            <a:r>
              <a:rPr lang="en-US" dirty="0" err="1"/>
              <a:t>η</a:t>
            </a:r>
            <a:r>
              <a:rPr lang="en-US" dirty="0"/>
              <a:t>(</a:t>
            </a:r>
            <a:r>
              <a:rPr lang="en-US" b="1" dirty="0" err="1"/>
              <a:t>θ</a:t>
            </a:r>
            <a:r>
              <a:rPr lang="en-US" dirty="0"/>
              <a:t>) ) / </a:t>
            </a:r>
            <a:r>
              <a:rPr lang="el-GR" dirty="0"/>
              <a:t>ε</a:t>
            </a:r>
            <a:endParaRPr lang="en-US" dirty="0"/>
          </a:p>
          <a:p>
            <a:r>
              <a:rPr lang="en-US" dirty="0" err="1"/>
              <a:t>θ</a:t>
            </a:r>
            <a:r>
              <a:rPr lang="en-US" baseline="-25000" dirty="0" err="1"/>
              <a:t>k</a:t>
            </a:r>
            <a:r>
              <a:rPr lang="en-US" dirty="0"/>
              <a:t> &lt;- </a:t>
            </a:r>
            <a:r>
              <a:rPr lang="en-US" dirty="0" err="1"/>
              <a:t>θ</a:t>
            </a:r>
            <a:r>
              <a:rPr lang="en-US" baseline="-25000" dirty="0" err="1"/>
              <a:t>k</a:t>
            </a:r>
            <a:r>
              <a:rPr lang="en-US" dirty="0"/>
              <a:t> + α ( </a:t>
            </a:r>
            <a:r>
              <a:rPr lang="en-US" dirty="0" err="1"/>
              <a:t>η</a:t>
            </a:r>
            <a:r>
              <a:rPr lang="en-US" dirty="0"/>
              <a:t>(</a:t>
            </a:r>
            <a:r>
              <a:rPr lang="en-US" b="1" dirty="0" err="1"/>
              <a:t>θ</a:t>
            </a:r>
            <a:r>
              <a:rPr lang="en-US" b="1" dirty="0"/>
              <a:t> </a:t>
            </a:r>
            <a:r>
              <a:rPr lang="en-US" dirty="0"/>
              <a:t>+ </a:t>
            </a:r>
            <a:r>
              <a:rPr lang="en-US" dirty="0" err="1"/>
              <a:t>u</a:t>
            </a:r>
            <a:r>
              <a:rPr lang="en-US" baseline="-25000" dirty="0" err="1"/>
              <a:t>k</a:t>
            </a:r>
            <a:r>
              <a:rPr lang="el-GR" dirty="0"/>
              <a:t>ε</a:t>
            </a:r>
            <a:r>
              <a:rPr lang="en-US" dirty="0"/>
              <a:t>)  - </a:t>
            </a:r>
            <a:r>
              <a:rPr lang="en-US" dirty="0" err="1"/>
              <a:t>η</a:t>
            </a:r>
            <a:r>
              <a:rPr lang="en-US" dirty="0"/>
              <a:t>(</a:t>
            </a:r>
            <a:r>
              <a:rPr lang="en-US" b="1" dirty="0" err="1"/>
              <a:t>θ</a:t>
            </a:r>
            <a:r>
              <a:rPr lang="en-US" dirty="0"/>
              <a:t>) ) / </a:t>
            </a:r>
            <a:r>
              <a:rPr lang="el-GR" dirty="0"/>
              <a:t>ε</a:t>
            </a:r>
            <a:endParaRPr lang="en-US" dirty="0"/>
          </a:p>
          <a:p>
            <a:r>
              <a:rPr lang="en-US" dirty="0"/>
              <a:t>Perform gradient ascent using the partial derivative</a:t>
            </a:r>
          </a:p>
          <a:p>
            <a:r>
              <a:rPr lang="en-US" dirty="0"/>
              <a:t>Simple, noisy and inefficient procedure that is sometimes effective</a:t>
            </a:r>
          </a:p>
          <a:p>
            <a:r>
              <a:rPr lang="en-US" dirty="0"/>
              <a:t>This procedure works for arbitrary policies (can be non-differentiable)</a:t>
            </a:r>
          </a:p>
        </p:txBody>
      </p:sp>
    </p:spTree>
    <p:extLst>
      <p:ext uri="{BB962C8B-B14F-4D97-AF65-F5344CB8AC3E}">
        <p14:creationId xmlns:p14="http://schemas.microsoft.com/office/powerpoint/2010/main" val="462867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REINFORCE: Monte Carlo Policy Gradient</a:t>
            </a:r>
          </a:p>
        </p:txBody>
      </p:sp>
      <p:sp>
        <p:nvSpPr>
          <p:cNvPr id="3" name="Content Placeholder 2"/>
          <p:cNvSpPr>
            <a:spLocks noGrp="1"/>
          </p:cNvSpPr>
          <p:nvPr>
            <p:ph idx="1"/>
          </p:nvPr>
        </p:nvSpPr>
        <p:spPr/>
        <p:txBody>
          <a:bodyPr/>
          <a:lstStyle/>
          <a:p>
            <a:r>
              <a:rPr lang="en-US" dirty="0"/>
              <a:t>We want a quantity that we can sample on each time step whose expectation is equal to the gradient</a:t>
            </a:r>
          </a:p>
          <a:p>
            <a:r>
              <a:rPr lang="en-US" dirty="0"/>
              <a:t>We can then perform stochastic gradient ascent with this quantity</a:t>
            </a:r>
          </a:p>
        </p:txBody>
      </p:sp>
      <p:pic>
        <p:nvPicPr>
          <p:cNvPr id="5" name="Picture 4"/>
          <p:cNvPicPr>
            <a:picLocks noChangeAspect="1"/>
          </p:cNvPicPr>
          <p:nvPr/>
        </p:nvPicPr>
        <p:blipFill>
          <a:blip r:embed="rId2"/>
          <a:stretch>
            <a:fillRect/>
          </a:stretch>
        </p:blipFill>
        <p:spPr>
          <a:xfrm>
            <a:off x="3614822" y="4789906"/>
            <a:ext cx="4267200" cy="914400"/>
          </a:xfrm>
          <a:prstGeom prst="rect">
            <a:avLst/>
          </a:prstGeom>
        </p:spPr>
      </p:pic>
    </p:spTree>
    <p:extLst>
      <p:ext uri="{BB962C8B-B14F-4D97-AF65-F5344CB8AC3E}">
        <p14:creationId xmlns:p14="http://schemas.microsoft.com/office/powerpoint/2010/main" val="2575624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 Properties</a:t>
            </a:r>
          </a:p>
        </p:txBody>
      </p:sp>
      <p:sp>
        <p:nvSpPr>
          <p:cNvPr id="3" name="Content Placeholder 2"/>
          <p:cNvSpPr>
            <a:spLocks noGrp="1"/>
          </p:cNvSpPr>
          <p:nvPr>
            <p:ph idx="1"/>
          </p:nvPr>
        </p:nvSpPr>
        <p:spPr/>
        <p:txBody>
          <a:bodyPr>
            <a:normAutofit/>
          </a:bodyPr>
          <a:lstStyle/>
          <a:p>
            <a:r>
              <a:rPr lang="en-US" dirty="0"/>
              <a:t>On-policy method</a:t>
            </a:r>
          </a:p>
          <a:p>
            <a:r>
              <a:rPr lang="en-US" dirty="0"/>
              <a:t>Uses the complete return from time t, which includes all future rewards until the end of the episode</a:t>
            </a:r>
          </a:p>
          <a:p>
            <a:r>
              <a:rPr lang="en-US" dirty="0"/>
              <a:t>REINFORCE is thus a Monte Carlo algorithm and is only well-defined for the episodic case with all updates made in retrospect after the episode is completed</a:t>
            </a:r>
          </a:p>
          <a:p>
            <a:r>
              <a:rPr lang="en-US" dirty="0"/>
              <a:t>Note that the gradient of log x is the gradient of x divided by x by the chain rule</a:t>
            </a:r>
          </a:p>
        </p:txBody>
      </p:sp>
    </p:spTree>
    <p:extLst>
      <p:ext uri="{BB962C8B-B14F-4D97-AF65-F5344CB8AC3E}">
        <p14:creationId xmlns:p14="http://schemas.microsoft.com/office/powerpoint/2010/main" val="109499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Actor-Critic Methods</a:t>
            </a:r>
          </a:p>
        </p:txBody>
      </p:sp>
      <p:sp>
        <p:nvSpPr>
          <p:cNvPr id="3" name="Content Placeholder 2"/>
          <p:cNvSpPr>
            <a:spLocks noGrp="1"/>
          </p:cNvSpPr>
          <p:nvPr>
            <p:ph idx="1"/>
          </p:nvPr>
        </p:nvSpPr>
        <p:spPr/>
        <p:txBody>
          <a:bodyPr>
            <a:normAutofit/>
          </a:bodyPr>
          <a:lstStyle/>
          <a:p>
            <a:r>
              <a:rPr lang="en-US" dirty="0"/>
              <a:t>Methods that learn approximations to both policy and value functions are called actor-critic methods</a:t>
            </a:r>
          </a:p>
          <a:p>
            <a:r>
              <a:rPr lang="en-US" dirty="0"/>
              <a:t>Actor refers to the learned policy</a:t>
            </a:r>
          </a:p>
          <a:p>
            <a:r>
              <a:rPr lang="en-US" dirty="0"/>
              <a:t>Critic refers to the learned value function, which is usually a state-value function</a:t>
            </a:r>
          </a:p>
          <a:p>
            <a:r>
              <a:rPr lang="en-US" dirty="0"/>
              <a:t>The critic is bootstrapped – the state-values are updated using the estimated state-values of subsequent states</a:t>
            </a:r>
          </a:p>
          <a:p>
            <a:r>
              <a:rPr lang="en-US" dirty="0"/>
              <a:t>The number of steps in the actor-critic method controls the degree of bootstrapping</a:t>
            </a:r>
          </a:p>
        </p:txBody>
      </p:sp>
    </p:spTree>
    <p:extLst>
      <p:ext uri="{BB962C8B-B14F-4D97-AF65-F5344CB8AC3E}">
        <p14:creationId xmlns:p14="http://schemas.microsoft.com/office/powerpoint/2010/main" val="856802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One-step Actor-Critic Update Rules</a:t>
            </a:r>
          </a:p>
        </p:txBody>
      </p:sp>
      <p:pic>
        <p:nvPicPr>
          <p:cNvPr id="4" name="Picture 3"/>
          <p:cNvPicPr>
            <a:picLocks noChangeAspect="1"/>
          </p:cNvPicPr>
          <p:nvPr/>
        </p:nvPicPr>
        <p:blipFill>
          <a:blip r:embed="rId2"/>
          <a:stretch>
            <a:fillRect/>
          </a:stretch>
        </p:blipFill>
        <p:spPr>
          <a:xfrm>
            <a:off x="2502568" y="4101384"/>
            <a:ext cx="7200900" cy="1663700"/>
          </a:xfrm>
          <a:prstGeom prst="rect">
            <a:avLst/>
          </a:prstGeom>
        </p:spPr>
      </p:pic>
      <p:sp>
        <p:nvSpPr>
          <p:cNvPr id="5" name="Content Placeholder 2"/>
          <p:cNvSpPr>
            <a:spLocks noGrp="1"/>
          </p:cNvSpPr>
          <p:nvPr>
            <p:ph idx="1"/>
          </p:nvPr>
        </p:nvSpPr>
        <p:spPr>
          <a:xfrm>
            <a:off x="1981200" y="1600201"/>
            <a:ext cx="8229600" cy="2316747"/>
          </a:xfrm>
        </p:spPr>
        <p:txBody>
          <a:bodyPr>
            <a:normAutofit lnSpcReduction="10000"/>
          </a:bodyPr>
          <a:lstStyle/>
          <a:p>
            <a:r>
              <a:rPr lang="en-US" dirty="0"/>
              <a:t>On-policy method</a:t>
            </a:r>
          </a:p>
          <a:p>
            <a:r>
              <a:rPr lang="en-US" dirty="0"/>
              <a:t>The state-value function update rule is the TD(0) update rule</a:t>
            </a:r>
          </a:p>
          <a:p>
            <a:r>
              <a:rPr lang="en-US" dirty="0"/>
              <a:t>The policy function update rule is shown below.</a:t>
            </a:r>
          </a:p>
          <a:p>
            <a:r>
              <a:rPr lang="en-US" dirty="0"/>
              <a:t>For n-step Actor-Critic, simply replace </a:t>
            </a:r>
            <a:r>
              <a:rPr lang="en-US" dirty="0" err="1"/>
              <a:t>G</a:t>
            </a:r>
            <a:r>
              <a:rPr lang="en-US" baseline="-25000" dirty="0" err="1"/>
              <a:t>t</a:t>
            </a:r>
            <a:r>
              <a:rPr lang="en-US" baseline="30000" dirty="0"/>
              <a:t>(1) </a:t>
            </a:r>
            <a:r>
              <a:rPr lang="en-US" dirty="0"/>
              <a:t>with </a:t>
            </a:r>
            <a:r>
              <a:rPr lang="en-US" dirty="0" err="1"/>
              <a:t>G</a:t>
            </a:r>
            <a:r>
              <a:rPr lang="en-US" baseline="-25000" dirty="0" err="1"/>
              <a:t>t</a:t>
            </a:r>
            <a:r>
              <a:rPr lang="en-US" baseline="30000" dirty="0"/>
              <a:t>(n)</a:t>
            </a:r>
          </a:p>
        </p:txBody>
      </p:sp>
    </p:spTree>
    <p:extLst>
      <p:ext uri="{BB962C8B-B14F-4D97-AF65-F5344CB8AC3E}">
        <p14:creationId xmlns:p14="http://schemas.microsoft.com/office/powerpoint/2010/main" val="204722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DAFFC-A390-45CF-4190-0D76AC529CBC}"/>
              </a:ext>
            </a:extLst>
          </p:cNvPr>
          <p:cNvSpPr>
            <a:spLocks noGrp="1"/>
          </p:cNvSpPr>
          <p:nvPr>
            <p:ph type="title"/>
          </p:nvPr>
        </p:nvSpPr>
        <p:spPr>
          <a:xfrm>
            <a:off x="633046" y="365125"/>
            <a:ext cx="10720754" cy="830629"/>
          </a:xfrm>
        </p:spPr>
        <p:txBody>
          <a:bodyPr/>
          <a:lstStyle/>
          <a:p>
            <a:r>
              <a:rPr lang="en-IN" dirty="0">
                <a:effectLst/>
                <a:latin typeface="Times New Roman" panose="02020603050405020304" pitchFamily="18" charset="0"/>
                <a:cs typeface="Times New Roman" panose="02020603050405020304" pitchFamily="18" charset="0"/>
              </a:rPr>
              <a:t>Generative Models for IoT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490B0B-E532-8FC4-D435-42864AAECF8B}"/>
              </a:ext>
            </a:extLst>
          </p:cNvPr>
          <p:cNvSpPr>
            <a:spLocks noGrp="1"/>
          </p:cNvSpPr>
          <p:nvPr>
            <p:ph idx="1"/>
          </p:nvPr>
        </p:nvSpPr>
        <p:spPr>
          <a:xfrm>
            <a:off x="633046" y="1195754"/>
            <a:ext cx="10720754" cy="4981209"/>
          </a:xfrm>
        </p:spPr>
        <p:txBody>
          <a:bodyPr>
            <a:noAutofit/>
          </a:bodyPr>
          <a:lstStyle/>
          <a:p>
            <a:pPr algn="just"/>
            <a:r>
              <a:rPr lang="en-US" sz="2400" dirty="0">
                <a:latin typeface="Times New Roman" panose="02020603050405020304" pitchFamily="18" charset="0"/>
                <a:cs typeface="Times New Roman" panose="02020603050405020304" pitchFamily="18" charset="0"/>
              </a:rPr>
              <a:t>The main idea is to generate new samples having the same distribution as the given training data; for example, a network trained handwritten digits can create new digits that aren't in the dataset but are similar to them.</a:t>
            </a:r>
          </a:p>
          <a:p>
            <a:pPr algn="just"/>
            <a:r>
              <a:rPr lang="en-US" sz="2400" dirty="0">
                <a:latin typeface="Times New Roman" panose="02020603050405020304" pitchFamily="18" charset="0"/>
                <a:cs typeface="Times New Roman" panose="02020603050405020304" pitchFamily="18" charset="0"/>
              </a:rPr>
              <a:t>If the training data follows the distribution </a:t>
            </a:r>
            <a:r>
              <a:rPr lang="en-IN" sz="2400" dirty="0" err="1">
                <a:effectLst/>
                <a:latin typeface="Times New Roman" panose="02020603050405020304" pitchFamily="18" charset="0"/>
                <a:cs typeface="Times New Roman" panose="02020603050405020304" pitchFamily="18" charset="0"/>
              </a:rPr>
              <a:t>Pdata</a:t>
            </a:r>
            <a:r>
              <a:rPr lang="en-IN" sz="2400" dirty="0">
                <a:effectLst/>
                <a:latin typeface="Times New Roman" panose="02020603050405020304" pitchFamily="18" charset="0"/>
                <a:cs typeface="Times New Roman" panose="02020603050405020304" pitchFamily="18" charset="0"/>
              </a:rPr>
              <a:t>(X), then the goal of generative models is to estimate the probability density function </a:t>
            </a:r>
            <a:r>
              <a:rPr lang="en-IN" sz="2400" dirty="0" err="1">
                <a:effectLst/>
                <a:latin typeface="Times New Roman" panose="02020603050405020304" pitchFamily="18" charset="0"/>
                <a:cs typeface="Times New Roman" panose="02020603050405020304" pitchFamily="18" charset="0"/>
              </a:rPr>
              <a:t>Pmodel</a:t>
            </a:r>
            <a:r>
              <a:rPr lang="en-IN" sz="2400" dirty="0">
                <a:effectLst/>
                <a:latin typeface="Times New Roman" panose="02020603050405020304" pitchFamily="18" charset="0"/>
                <a:cs typeface="Times New Roman" panose="02020603050405020304" pitchFamily="18" charset="0"/>
              </a:rPr>
              <a:t> (X), which is similar to </a:t>
            </a:r>
            <a:r>
              <a:rPr lang="en-IN" sz="2400" dirty="0" err="1">
                <a:effectLst/>
                <a:latin typeface="Times New Roman" panose="02020603050405020304" pitchFamily="18" charset="0"/>
                <a:cs typeface="Times New Roman" panose="02020603050405020304" pitchFamily="18" charset="0"/>
              </a:rPr>
              <a:t>Pdata</a:t>
            </a:r>
            <a:r>
              <a:rPr lang="en-IN" sz="2400" dirty="0">
                <a:effectLst/>
                <a:latin typeface="Times New Roman" panose="02020603050405020304" pitchFamily="18" charset="0"/>
                <a:cs typeface="Times New Roman" panose="02020603050405020304" pitchFamily="18" charset="0"/>
              </a:rPr>
              <a:t> (x).</a:t>
            </a:r>
          </a:p>
          <a:p>
            <a:pPr algn="just"/>
            <a:r>
              <a:rPr lang="en-IN" sz="2400" dirty="0">
                <a:effectLst/>
                <a:latin typeface="Times New Roman" panose="02020603050405020304" pitchFamily="18" charset="0"/>
                <a:cs typeface="Times New Roman" panose="02020603050405020304" pitchFamily="18" charset="0"/>
              </a:rPr>
              <a:t>Generative models can be classified into two types:</a:t>
            </a:r>
          </a:p>
          <a:p>
            <a:pPr algn="just"/>
            <a:r>
              <a:rPr lang="en-IN" sz="2400" dirty="0">
                <a:effectLst/>
                <a:latin typeface="Times New Roman" panose="02020603050405020304" pitchFamily="18" charset="0"/>
                <a:cs typeface="Times New Roman" panose="02020603050405020304" pitchFamily="18" charset="0"/>
              </a:rPr>
              <a:t>﻿</a:t>
            </a:r>
            <a:r>
              <a:rPr lang="en-IN" sz="2400" b="1" dirty="0">
                <a:effectLst/>
                <a:latin typeface="Times New Roman" panose="02020603050405020304" pitchFamily="18" charset="0"/>
                <a:cs typeface="Times New Roman" panose="02020603050405020304" pitchFamily="18" charset="0"/>
              </a:rPr>
              <a:t>Explicit generative models: </a:t>
            </a:r>
            <a:r>
              <a:rPr lang="en-IN" sz="2400" dirty="0">
                <a:effectLst/>
                <a:latin typeface="Times New Roman" panose="02020603050405020304" pitchFamily="18" charset="0"/>
                <a:cs typeface="Times New Roman" panose="02020603050405020304" pitchFamily="18" charset="0"/>
              </a:rPr>
              <a:t>Here, the probability density function P, model (x) is explicitly defined and solved. The density function may be tractable as in the case of </a:t>
            </a:r>
            <a:r>
              <a:rPr lang="en-IN" sz="2400" dirty="0" err="1">
                <a:effectLst/>
                <a:latin typeface="Times New Roman" panose="02020603050405020304" pitchFamily="18" charset="0"/>
                <a:cs typeface="Times New Roman" panose="02020603050405020304" pitchFamily="18" charset="0"/>
              </a:rPr>
              <a:t>PixelRNN</a:t>
            </a:r>
            <a:r>
              <a:rPr lang="en-IN" sz="2400" dirty="0">
                <a:effectLst/>
                <a:latin typeface="Times New Roman" panose="02020603050405020304" pitchFamily="18" charset="0"/>
                <a:cs typeface="Times New Roman" panose="02020603050405020304" pitchFamily="18" charset="0"/>
              </a:rPr>
              <a:t>/CNN, or an approximation of the density function as in the case of VAE.</a:t>
            </a:r>
          </a:p>
          <a:p>
            <a:pPr algn="just"/>
            <a:r>
              <a:rPr lang="en-IN" sz="2400" b="1" dirty="0">
                <a:effectLst/>
                <a:latin typeface="Times New Roman" panose="02020603050405020304" pitchFamily="18" charset="0"/>
                <a:cs typeface="Times New Roman" panose="02020603050405020304" pitchFamily="18" charset="0"/>
              </a:rPr>
              <a:t>﻿Implicit generative models: </a:t>
            </a:r>
            <a:r>
              <a:rPr lang="en-IN" sz="2400" dirty="0">
                <a:effectLst/>
                <a:latin typeface="Times New Roman" panose="02020603050405020304" pitchFamily="18" charset="0"/>
                <a:cs typeface="Times New Roman" panose="02020603050405020304" pitchFamily="18" charset="0"/>
              </a:rPr>
              <a:t>In these, the network learns to generate a sample from P model (X) without explicitly defining it. GANs are an example of this type of generative model.</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829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4257-4A26-111F-76F9-AFB5CDCEC80B}"/>
              </a:ext>
            </a:extLst>
          </p:cNvPr>
          <p:cNvSpPr>
            <a:spLocks noGrp="1"/>
          </p:cNvSpPr>
          <p:nvPr>
            <p:ph type="title"/>
          </p:nvPr>
        </p:nvSpPr>
        <p:spPr>
          <a:xfrm>
            <a:off x="586154" y="365126"/>
            <a:ext cx="10767646" cy="689952"/>
          </a:xfrm>
        </p:spPr>
        <p:txBody>
          <a:bodyPr>
            <a:normAutofit fontScale="90000"/>
          </a:bodyPr>
          <a:lstStyle/>
          <a:p>
            <a:r>
              <a:rPr lang="en-IN" dirty="0">
                <a:effectLst/>
                <a:latin typeface="Times New Roman" panose="02020603050405020304" pitchFamily="18" charset="0"/>
                <a:cs typeface="Times New Roman" panose="02020603050405020304" pitchFamily="18" charset="0"/>
              </a:rPr>
              <a:t>Generating images using VAEs</a:t>
            </a:r>
            <a:endParaRPr lang="en-US" dirty="0">
              <a:latin typeface="Times New Roman" panose="02020603050405020304" pitchFamily="18" charset="0"/>
              <a:cs typeface="Times New Roman" panose="02020603050405020304" pitchFamily="18" charset="0"/>
            </a:endParaRPr>
          </a:p>
        </p:txBody>
      </p:sp>
      <p:pic>
        <p:nvPicPr>
          <p:cNvPr id="7" name="Content Placeholder 3">
            <a:extLst>
              <a:ext uri="{FF2B5EF4-FFF2-40B4-BE49-F238E27FC236}">
                <a16:creationId xmlns:a16="http://schemas.microsoft.com/office/drawing/2014/main" id="{DD5B30AB-97AE-218B-FCF4-3840C4904D00}"/>
              </a:ext>
            </a:extLst>
          </p:cNvPr>
          <p:cNvPicPr>
            <a:picLocks noGrp="1" noChangeAspect="1"/>
          </p:cNvPicPr>
          <p:nvPr>
            <p:ph idx="1"/>
          </p:nvPr>
        </p:nvPicPr>
        <p:blipFill>
          <a:blip r:embed="rId2"/>
          <a:stretch>
            <a:fillRect/>
          </a:stretch>
        </p:blipFill>
        <p:spPr>
          <a:xfrm>
            <a:off x="7771888" y="1055078"/>
            <a:ext cx="3722589" cy="4351338"/>
          </a:xfrm>
          <a:prstGeom prst="rect">
            <a:avLst/>
          </a:prstGeom>
        </p:spPr>
      </p:pic>
      <p:sp>
        <p:nvSpPr>
          <p:cNvPr id="8" name="TextBox 7">
            <a:extLst>
              <a:ext uri="{FF2B5EF4-FFF2-40B4-BE49-F238E27FC236}">
                <a16:creationId xmlns:a16="http://schemas.microsoft.com/office/drawing/2014/main" id="{33E490EA-D15A-3665-83CF-3961D4093C27}"/>
              </a:ext>
            </a:extLst>
          </p:cNvPr>
          <p:cNvSpPr txBox="1"/>
          <p:nvPr/>
        </p:nvSpPr>
        <p:spPr>
          <a:xfrm>
            <a:off x="445477" y="1055078"/>
            <a:ext cx="6940061" cy="1569660"/>
          </a:xfrm>
          <a:prstGeom prst="rect">
            <a:avLst/>
          </a:prstGeom>
          <a:noFill/>
        </p:spPr>
        <p:txBody>
          <a:bodyPr wrap="square" rtlCol="0">
            <a:spAutoFit/>
          </a:bodyPr>
          <a:lstStyle/>
          <a:p>
            <a:pPr algn="just"/>
            <a:r>
              <a:rPr lang="en-IN" sz="2400" dirty="0">
                <a:effectLst/>
                <a:latin typeface="Times New Roman" panose="02020603050405020304" pitchFamily="18" charset="0"/>
                <a:cs typeface="Times New Roman" panose="02020603050405020304" pitchFamily="18" charset="0"/>
              </a:rPr>
              <a:t>VAEs are a type of autoencoder; here, we retain the (trained) Decoder part, which can be used by feeding random latent features z to generate data similar to the training data.</a:t>
            </a:r>
          </a:p>
        </p:txBody>
      </p:sp>
      <p:pic>
        <p:nvPicPr>
          <p:cNvPr id="9" name="Picture 8">
            <a:extLst>
              <a:ext uri="{FF2B5EF4-FFF2-40B4-BE49-F238E27FC236}">
                <a16:creationId xmlns:a16="http://schemas.microsoft.com/office/drawing/2014/main" id="{555B3C03-5411-D857-74AD-F4B09FD80620}"/>
              </a:ext>
            </a:extLst>
          </p:cNvPr>
          <p:cNvPicPr>
            <a:picLocks noChangeAspect="1"/>
          </p:cNvPicPr>
          <p:nvPr/>
        </p:nvPicPr>
        <p:blipFill>
          <a:blip r:embed="rId3"/>
          <a:stretch>
            <a:fillRect/>
          </a:stretch>
        </p:blipFill>
        <p:spPr>
          <a:xfrm>
            <a:off x="392454" y="3192637"/>
            <a:ext cx="6993084" cy="1286863"/>
          </a:xfrm>
          <a:prstGeom prst="rect">
            <a:avLst/>
          </a:prstGeom>
        </p:spPr>
      </p:pic>
      <p:sp>
        <p:nvSpPr>
          <p:cNvPr id="11" name="TextBox 10">
            <a:extLst>
              <a:ext uri="{FF2B5EF4-FFF2-40B4-BE49-F238E27FC236}">
                <a16:creationId xmlns:a16="http://schemas.microsoft.com/office/drawing/2014/main" id="{36A8DA1D-B92D-A3E1-E775-D71C382D2699}"/>
              </a:ext>
            </a:extLst>
          </p:cNvPr>
          <p:cNvSpPr txBox="1"/>
          <p:nvPr/>
        </p:nvSpPr>
        <p:spPr>
          <a:xfrm>
            <a:off x="7573107" y="5433590"/>
            <a:ext cx="6096000" cy="369332"/>
          </a:xfrm>
          <a:prstGeom prst="rect">
            <a:avLst/>
          </a:prstGeom>
          <a:noFill/>
        </p:spPr>
        <p:txBody>
          <a:bodyPr wrap="square">
            <a:spAutoFit/>
          </a:bodyPr>
          <a:lstStyle/>
          <a:p>
            <a:r>
              <a:rPr lang="en-IN" i="1" dirty="0">
                <a:effectLst/>
                <a:latin typeface="Helvetica" pitchFamily="2" charset="0"/>
              </a:rPr>
              <a:t>The architecture of autoencoders</a:t>
            </a:r>
            <a:endParaRPr lang="en-IN" dirty="0">
              <a:effectLst/>
              <a:latin typeface="Helvetica" pitchFamily="2" charset="0"/>
            </a:endParaRPr>
          </a:p>
        </p:txBody>
      </p:sp>
    </p:spTree>
    <p:extLst>
      <p:ext uri="{BB962C8B-B14F-4D97-AF65-F5344CB8AC3E}">
        <p14:creationId xmlns:p14="http://schemas.microsoft.com/office/powerpoint/2010/main" val="50647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E8AB9E-7768-1067-7C37-B50EA483D301}"/>
              </a:ext>
            </a:extLst>
          </p:cNvPr>
          <p:cNvPicPr>
            <a:picLocks noGrp="1" noChangeAspect="1"/>
          </p:cNvPicPr>
          <p:nvPr>
            <p:ph idx="1"/>
          </p:nvPr>
        </p:nvPicPr>
        <p:blipFill>
          <a:blip r:embed="rId2"/>
          <a:stretch>
            <a:fillRect/>
          </a:stretch>
        </p:blipFill>
        <p:spPr>
          <a:xfrm>
            <a:off x="7136116" y="720450"/>
            <a:ext cx="4812737" cy="4350299"/>
          </a:xfrm>
          <a:prstGeom prst="rect">
            <a:avLst/>
          </a:prstGeom>
        </p:spPr>
      </p:pic>
      <p:sp>
        <p:nvSpPr>
          <p:cNvPr id="6" name="TextBox 5">
            <a:extLst>
              <a:ext uri="{FF2B5EF4-FFF2-40B4-BE49-F238E27FC236}">
                <a16:creationId xmlns:a16="http://schemas.microsoft.com/office/drawing/2014/main" id="{12263CFA-6385-BFAE-02E8-A35AA5E39EB4}"/>
              </a:ext>
            </a:extLst>
          </p:cNvPr>
          <p:cNvSpPr txBox="1"/>
          <p:nvPr/>
        </p:nvSpPr>
        <p:spPr>
          <a:xfrm>
            <a:off x="644770" y="587276"/>
            <a:ext cx="6189785" cy="2308324"/>
          </a:xfrm>
          <a:prstGeom prst="rect">
            <a:avLst/>
          </a:prstGeom>
          <a:noFill/>
        </p:spPr>
        <p:txBody>
          <a:bodyPr wrap="square" rtlCol="0">
            <a:spAutoFit/>
          </a:bodyPr>
          <a:lstStyle/>
          <a:p>
            <a:pPr algn="just"/>
            <a:r>
              <a:rPr lang="en-IN" sz="2400" dirty="0">
                <a:effectLst/>
                <a:latin typeface="Times New Roman" panose="02020603050405020304" pitchFamily="18" charset="0"/>
                <a:cs typeface="Times New Roman" panose="02020603050405020304" pitchFamily="18" charset="0"/>
              </a:rPr>
              <a:t>This is an intractable density function, and it isn't possible to directly optimize it; instead, we obtain a lower bound by using a simple Gaussian prior p(z) and making both Encoder and Decoder networks probabilistic.</a:t>
            </a:r>
          </a:p>
          <a:p>
            <a:pPr algn="just"/>
            <a:endParaRPr lang="en-US"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86CBF6E-28FC-9452-0C58-380661675559}"/>
              </a:ext>
            </a:extLst>
          </p:cNvPr>
          <p:cNvPicPr>
            <a:picLocks noChangeAspect="1"/>
          </p:cNvPicPr>
          <p:nvPr/>
        </p:nvPicPr>
        <p:blipFill>
          <a:blip r:embed="rId3"/>
          <a:stretch>
            <a:fillRect/>
          </a:stretch>
        </p:blipFill>
        <p:spPr>
          <a:xfrm>
            <a:off x="606363" y="2597031"/>
            <a:ext cx="6529753" cy="2730737"/>
          </a:xfrm>
          <a:prstGeom prst="rect">
            <a:avLst/>
          </a:prstGeom>
        </p:spPr>
      </p:pic>
      <p:sp>
        <p:nvSpPr>
          <p:cNvPr id="8" name="TextBox 7">
            <a:extLst>
              <a:ext uri="{FF2B5EF4-FFF2-40B4-BE49-F238E27FC236}">
                <a16:creationId xmlns:a16="http://schemas.microsoft.com/office/drawing/2014/main" id="{364E7456-772E-22B7-F1F4-EF1A5F9D9CA3}"/>
              </a:ext>
            </a:extLst>
          </p:cNvPr>
          <p:cNvSpPr txBox="1"/>
          <p:nvPr/>
        </p:nvSpPr>
        <p:spPr>
          <a:xfrm>
            <a:off x="328246" y="5398106"/>
            <a:ext cx="12250347" cy="1938992"/>
          </a:xfrm>
          <a:prstGeom prst="rect">
            <a:avLst/>
          </a:prstGeom>
          <a:noFill/>
        </p:spPr>
        <p:txBody>
          <a:bodyPr wrap="square" rtlCol="0">
            <a:spAutoFit/>
          </a:bodyPr>
          <a:lstStyle/>
          <a:p>
            <a:pPr marL="457200" indent="-457200">
              <a:buFont typeface="+mj-lt"/>
              <a:buAutoNum type="arabicPeriod"/>
            </a:pPr>
            <a:r>
              <a:rPr lang="en-IN" sz="2400" dirty="0">
                <a:effectLst/>
                <a:latin typeface="Times New Roman" panose="02020603050405020304" pitchFamily="18" charset="0"/>
                <a:cs typeface="Times New Roman" panose="02020603050405020304" pitchFamily="18" charset="0"/>
              </a:rPr>
              <a:t>The first term in the lower bound is responsible for the reconstruction of the input data, and the second term for making the approximate posterior distribution close to prior.</a:t>
            </a:r>
          </a:p>
          <a:p>
            <a:pPr marL="457200" indent="-457200">
              <a:buFont typeface="+mj-lt"/>
              <a:buAutoNum type="arabicPeriod"/>
            </a:pPr>
            <a:r>
              <a:rPr lang="en-IN" sz="2400" dirty="0">
                <a:effectLst/>
                <a:latin typeface="Times New Roman" panose="02020603050405020304" pitchFamily="18" charset="0"/>
                <a:cs typeface="Times New Roman" panose="02020603050405020304" pitchFamily="18" charset="0"/>
              </a:rPr>
              <a:t> Once trained, the encoder network works as a recognition or inference network, and the decoder network acts as the generator.</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530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270E-05E6-EF48-31CC-24CE5DAC2EAD}"/>
              </a:ext>
            </a:extLst>
          </p:cNvPr>
          <p:cNvSpPr>
            <a:spLocks noGrp="1"/>
          </p:cNvSpPr>
          <p:nvPr>
            <p:ph type="title"/>
          </p:nvPr>
        </p:nvSpPr>
        <p:spPr>
          <a:xfrm>
            <a:off x="650631" y="365125"/>
            <a:ext cx="10703169" cy="391013"/>
          </a:xfrm>
        </p:spPr>
        <p:txBody>
          <a:bodyPr>
            <a:normAutofit fontScale="90000"/>
          </a:bodyPr>
          <a:lstStyle/>
          <a:p>
            <a:r>
              <a:rPr lang="en-IN" dirty="0">
                <a:effectLst/>
                <a:latin typeface="Times New Roman" panose="02020603050405020304" pitchFamily="18" charset="0"/>
                <a:cs typeface="Times New Roman" panose="02020603050405020304" pitchFamily="18" charset="0"/>
              </a:rPr>
              <a:t>Gradient descent method</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04B005A-0B3D-D8C2-E34A-A04C595F8C63}"/>
              </a:ext>
            </a:extLst>
          </p:cNvPr>
          <p:cNvSpPr txBox="1"/>
          <p:nvPr/>
        </p:nvSpPr>
        <p:spPr>
          <a:xfrm>
            <a:off x="1002323" y="1019908"/>
            <a:ext cx="10550769"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search direction is the direction of the gradient descent </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It is also called</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the Cauchy Method.</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 1847, Cauchy proposed this method.</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We start from an arbitrary point on the objective function surface and change the variables along the direction of the gradient. </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Mathematically, it is represented as follows:</a:t>
            </a:r>
          </a:p>
          <a:p>
            <a:pPr marL="342900" indent="-342900">
              <a:buFont typeface="Arial" panose="020B0604020202020204" pitchFamily="34" charset="0"/>
              <a:buChar char="•"/>
            </a:pPr>
            <a:endParaRPr lang="en-IN" sz="2400" dirty="0">
              <a:effectLst/>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9FECEC6-F91D-323B-0BBB-8CDE62FD507A}"/>
              </a:ext>
            </a:extLst>
          </p:cNvPr>
          <p:cNvPicPr>
            <a:picLocks noChangeAspect="1"/>
          </p:cNvPicPr>
          <p:nvPr/>
        </p:nvPicPr>
        <p:blipFill>
          <a:blip r:embed="rId2"/>
          <a:stretch>
            <a:fillRect/>
          </a:stretch>
        </p:blipFill>
        <p:spPr>
          <a:xfrm>
            <a:off x="8713474" y="1044394"/>
            <a:ext cx="830901" cy="391012"/>
          </a:xfrm>
          <a:prstGeom prst="rect">
            <a:avLst/>
          </a:prstGeom>
        </p:spPr>
      </p:pic>
      <p:pic>
        <p:nvPicPr>
          <p:cNvPr id="8" name="Picture 7">
            <a:extLst>
              <a:ext uri="{FF2B5EF4-FFF2-40B4-BE49-F238E27FC236}">
                <a16:creationId xmlns:a16="http://schemas.microsoft.com/office/drawing/2014/main" id="{FC8F312C-C798-81A5-5F77-2A5284C17FD7}"/>
              </a:ext>
            </a:extLst>
          </p:cNvPr>
          <p:cNvPicPr>
            <a:picLocks noChangeAspect="1"/>
          </p:cNvPicPr>
          <p:nvPr/>
        </p:nvPicPr>
        <p:blipFill>
          <a:blip r:embed="rId3"/>
          <a:stretch>
            <a:fillRect/>
          </a:stretch>
        </p:blipFill>
        <p:spPr>
          <a:xfrm>
            <a:off x="2493655" y="3485888"/>
            <a:ext cx="4846457" cy="1162016"/>
          </a:xfrm>
          <a:prstGeom prst="rect">
            <a:avLst/>
          </a:prstGeom>
        </p:spPr>
      </p:pic>
      <p:pic>
        <p:nvPicPr>
          <p:cNvPr id="10" name="Picture 9">
            <a:extLst>
              <a:ext uri="{FF2B5EF4-FFF2-40B4-BE49-F238E27FC236}">
                <a16:creationId xmlns:a16="http://schemas.microsoft.com/office/drawing/2014/main" id="{9D702003-81D2-1281-0F66-F02ED8EB4308}"/>
              </a:ext>
            </a:extLst>
          </p:cNvPr>
          <p:cNvPicPr>
            <a:picLocks noChangeAspect="1"/>
          </p:cNvPicPr>
          <p:nvPr/>
        </p:nvPicPr>
        <p:blipFill>
          <a:blip r:embed="rId4"/>
          <a:stretch>
            <a:fillRect/>
          </a:stretch>
        </p:blipFill>
        <p:spPr>
          <a:xfrm>
            <a:off x="1187053" y="4498507"/>
            <a:ext cx="7121769" cy="501239"/>
          </a:xfrm>
          <a:prstGeom prst="rect">
            <a:avLst/>
          </a:prstGeom>
        </p:spPr>
      </p:pic>
    </p:spTree>
    <p:extLst>
      <p:ext uri="{BB962C8B-B14F-4D97-AF65-F5344CB8AC3E}">
        <p14:creationId xmlns:p14="http://schemas.microsoft.com/office/powerpoint/2010/main" val="3768401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E68F-8F4C-5FE7-65A7-9D8B44EEBDF9}"/>
              </a:ext>
            </a:extLst>
          </p:cNvPr>
          <p:cNvSpPr>
            <a:spLocks noGrp="1"/>
          </p:cNvSpPr>
          <p:nvPr>
            <p:ph type="title"/>
          </p:nvPr>
        </p:nvSpPr>
        <p:spPr>
          <a:xfrm>
            <a:off x="562708" y="365125"/>
            <a:ext cx="10791092" cy="572721"/>
          </a:xfrm>
        </p:spPr>
        <p:txBody>
          <a:bodyPr>
            <a:normAutofit fontScale="90000"/>
          </a:bodyPr>
          <a:lstStyle/>
          <a:p>
            <a:r>
              <a:rPr lang="en-IN" dirty="0">
                <a:effectLst/>
                <a:latin typeface="Times New Roman" panose="02020603050405020304" pitchFamily="18" charset="0"/>
                <a:cs typeface="Times New Roman" panose="02020603050405020304" pitchFamily="18" charset="0"/>
              </a:rPr>
              <a:t>GANs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A57479-B6F1-F1A3-84FD-7586AD5E3A10}"/>
              </a:ext>
            </a:extLst>
          </p:cNvPr>
          <p:cNvSpPr>
            <a:spLocks noGrp="1"/>
          </p:cNvSpPr>
          <p:nvPr>
            <p:ph idx="1"/>
          </p:nvPr>
        </p:nvSpPr>
        <p:spPr>
          <a:xfrm>
            <a:off x="375138" y="937846"/>
            <a:ext cx="10791092" cy="2491153"/>
          </a:xfrm>
        </p:spPr>
        <p:txBody>
          <a:bodyPr>
            <a:normAutofit fontScale="85000" lnSpcReduction="10000"/>
          </a:bodyPr>
          <a:lstStyle/>
          <a:p>
            <a:pPr algn="just"/>
            <a:r>
              <a:rPr lang="en-US" sz="2400" dirty="0">
                <a:latin typeface="Times New Roman" panose="02020603050405020304" pitchFamily="18" charset="0"/>
                <a:cs typeface="Times New Roman" panose="02020603050405020304" pitchFamily="18" charset="0"/>
              </a:rPr>
              <a:t>The generative network tries to generate data similar to the input data, and the discriminator network has to identify whether the data it's seeing is real or fake (that is, generated by a generator). </a:t>
            </a:r>
          </a:p>
          <a:p>
            <a:pPr algn="just"/>
            <a:r>
              <a:rPr lang="en-US" sz="2400" dirty="0">
                <a:latin typeface="Times New Roman" panose="02020603050405020304" pitchFamily="18" charset="0"/>
                <a:cs typeface="Times New Roman" panose="02020603050405020304" pitchFamily="18" charset="0"/>
              </a:rPr>
              <a:t>Every time the discriminator finds a difference between the distribution of true input and fake data, the generator adjusts its weights to reduce the difference. </a:t>
            </a:r>
          </a:p>
          <a:p>
            <a:pPr algn="just"/>
            <a:r>
              <a:rPr lang="en-US" sz="2400" dirty="0">
                <a:latin typeface="Times New Roman" panose="02020603050405020304" pitchFamily="18" charset="0"/>
                <a:cs typeface="Times New Roman" panose="02020603050405020304" pitchFamily="18" charset="0"/>
              </a:rPr>
              <a:t>To summarize, the discriminative network tries to learn the boundary between counterfeit and real data, and the generative network tries to learn the distribution of training data. </a:t>
            </a:r>
          </a:p>
          <a:p>
            <a:pPr algn="just"/>
            <a:r>
              <a:rPr lang="en-US" sz="2400" dirty="0">
                <a:latin typeface="Times New Roman" panose="02020603050405020304" pitchFamily="18" charset="0"/>
                <a:cs typeface="Times New Roman" panose="02020603050405020304" pitchFamily="18" charset="0"/>
              </a:rPr>
              <a:t>As the training ends, the generator learns to produce images exactly like the input data distribution, and the discriminator can no longer differentiate the two</a:t>
            </a:r>
          </a:p>
          <a:p>
            <a:pPr algn="just"/>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EE9E33-4F54-FDE7-0272-3ED4061931E6}"/>
              </a:ext>
            </a:extLst>
          </p:cNvPr>
          <p:cNvPicPr>
            <a:picLocks noChangeAspect="1"/>
          </p:cNvPicPr>
          <p:nvPr/>
        </p:nvPicPr>
        <p:blipFill>
          <a:blip r:embed="rId2"/>
          <a:stretch>
            <a:fillRect/>
          </a:stretch>
        </p:blipFill>
        <p:spPr>
          <a:xfrm>
            <a:off x="2773673" y="3428999"/>
            <a:ext cx="7401958" cy="3396676"/>
          </a:xfrm>
          <a:prstGeom prst="rect">
            <a:avLst/>
          </a:prstGeom>
        </p:spPr>
      </p:pic>
    </p:spTree>
    <p:extLst>
      <p:ext uri="{BB962C8B-B14F-4D97-AF65-F5344CB8AC3E}">
        <p14:creationId xmlns:p14="http://schemas.microsoft.com/office/powerpoint/2010/main" val="2992397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F3403B-21FC-1B27-558A-A04E362AFC3C}"/>
              </a:ext>
            </a:extLst>
          </p:cNvPr>
          <p:cNvSpPr>
            <a:spLocks noGrp="1"/>
          </p:cNvSpPr>
          <p:nvPr>
            <p:ph idx="1"/>
          </p:nvPr>
        </p:nvSpPr>
        <p:spPr>
          <a:xfrm>
            <a:off x="-164123" y="609600"/>
            <a:ext cx="11517923" cy="5567363"/>
          </a:xfrm>
        </p:spPr>
        <p:txBody>
          <a:bodyPr/>
          <a:lstStyle/>
          <a:p>
            <a:pPr algn="just"/>
            <a:r>
              <a:rPr lang="en-US" dirty="0">
                <a:latin typeface="Times New Roman" panose="02020603050405020304" pitchFamily="18" charset="0"/>
                <a:cs typeface="Times New Roman" panose="02020603050405020304" pitchFamily="18" charset="0"/>
              </a:rPr>
              <a:t>Here the Discriminator, D(x), learns. The Generator, G(z), is used to generate Fake Images from random noise z (which follows some Prior distribution P(z)).</a:t>
            </a:r>
          </a:p>
          <a:p>
            <a:pPr algn="just"/>
            <a:r>
              <a:rPr lang="en-US" dirty="0">
                <a:latin typeface="Times New Roman" panose="02020603050405020304" pitchFamily="18" charset="0"/>
                <a:cs typeface="Times New Roman" panose="02020603050405020304" pitchFamily="18" charset="0"/>
              </a:rPr>
              <a:t>The Fake Images from the Generator and the Real Images from the training dataset are both fed to the Discriminator and it performs supervised learning trying to separate fake from real. If </a:t>
            </a:r>
            <a:r>
              <a:rPr lang="en-US" dirty="0" err="1">
                <a:latin typeface="Times New Roman" panose="02020603050405020304" pitchFamily="18" charset="0"/>
                <a:cs typeface="Times New Roman" panose="02020603050405020304" pitchFamily="18" charset="0"/>
              </a:rPr>
              <a:t>Pdata</a:t>
            </a:r>
            <a:r>
              <a:rPr lang="en-US" dirty="0">
                <a:latin typeface="Times New Roman" panose="02020603050405020304" pitchFamily="18" charset="0"/>
                <a:cs typeface="Times New Roman" panose="02020603050405020304" pitchFamily="18" charset="0"/>
              </a:rPr>
              <a:t> (x) is the training dataset distribution, then the Discriminator Network tries to maximize its </a:t>
            </a:r>
            <a:r>
              <a:rPr lang="en-US" dirty="0" err="1">
                <a:latin typeface="Times New Roman" panose="02020603050405020304" pitchFamily="18" charset="0"/>
                <a:cs typeface="Times New Roman" panose="02020603050405020304" pitchFamily="18" charset="0"/>
              </a:rPr>
              <a:t>obiective</a:t>
            </a:r>
            <a:r>
              <a:rPr lang="en-US" dirty="0">
                <a:latin typeface="Times New Roman" panose="02020603050405020304" pitchFamily="18" charset="0"/>
                <a:cs typeface="Times New Roman" panose="02020603050405020304" pitchFamily="18" charset="0"/>
              </a:rPr>
              <a:t> so that D(x) is close to 1 when the input data is real, and close to 0 when the input data is fake.</a:t>
            </a:r>
          </a:p>
          <a:p>
            <a:pPr algn="just"/>
            <a:r>
              <a:rPr lang="en-US" dirty="0">
                <a:latin typeface="Times New Roman" panose="02020603050405020304" pitchFamily="18" charset="0"/>
                <a:cs typeface="Times New Roman" panose="02020603050405020304" pitchFamily="18" charset="0"/>
              </a:rPr>
              <a:t>This can be achieved </a:t>
            </a:r>
            <a:r>
              <a:rPr lang="en-IN" dirty="0">
                <a:effectLst/>
                <a:latin typeface="Times New Roman" panose="02020603050405020304" pitchFamily="18" charset="0"/>
                <a:cs typeface="Times New Roman" panose="02020603050405020304" pitchFamily="18" charset="0"/>
              </a:rPr>
              <a:t>by performing the gradient ascent on the following objective function:</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91A810-D88A-DDE5-E976-A8720C4294EA}"/>
              </a:ext>
            </a:extLst>
          </p:cNvPr>
          <p:cNvPicPr>
            <a:picLocks noChangeAspect="1"/>
          </p:cNvPicPr>
          <p:nvPr/>
        </p:nvPicPr>
        <p:blipFill>
          <a:blip r:embed="rId2"/>
          <a:stretch>
            <a:fillRect/>
          </a:stretch>
        </p:blipFill>
        <p:spPr>
          <a:xfrm>
            <a:off x="1881554" y="5697432"/>
            <a:ext cx="7772400" cy="479531"/>
          </a:xfrm>
          <a:prstGeom prst="rect">
            <a:avLst/>
          </a:prstGeom>
        </p:spPr>
      </p:pic>
    </p:spTree>
    <p:extLst>
      <p:ext uri="{BB962C8B-B14F-4D97-AF65-F5344CB8AC3E}">
        <p14:creationId xmlns:p14="http://schemas.microsoft.com/office/powerpoint/2010/main" val="379754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106658-EE37-1B96-4F38-52D0124B64D6}"/>
              </a:ext>
            </a:extLst>
          </p:cNvPr>
          <p:cNvSpPr>
            <a:spLocks noGrp="1"/>
          </p:cNvSpPr>
          <p:nvPr>
            <p:ph idx="1"/>
          </p:nvPr>
        </p:nvSpPr>
        <p:spPr>
          <a:xfrm>
            <a:off x="328246" y="515815"/>
            <a:ext cx="11183816" cy="5661148"/>
          </a:xfrm>
        </p:spPr>
        <p:txBody>
          <a:bodyPr/>
          <a:lstStyle/>
          <a:p>
            <a:pPr algn="just"/>
            <a:r>
              <a:rPr lang="en-IN" dirty="0">
                <a:effectLst/>
                <a:latin typeface="Times New Roman" panose="02020603050405020304" pitchFamily="18" charset="0"/>
                <a:cs typeface="Times New Roman" panose="02020603050405020304" pitchFamily="18" charset="0"/>
              </a:rPr>
              <a:t>In the next step, the Generator Network learns. Its goal is to fool the Discriminator Network into thinking that generated G(z) is real, that is, force D(G(z)) close to 1. To achieve this, the Generator Network minimizes the objective:</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IN" dirty="0">
                <a:effectLst/>
                <a:latin typeface="Times New Roman" panose="02020603050405020304" pitchFamily="18" charset="0"/>
                <a:cs typeface="Times New Roman" panose="02020603050405020304" pitchFamily="18" charset="0"/>
              </a:rPr>
              <a:t>The two steps are repeated sequentially. Once the training ends, the discriminator is no longer able to discriminate between real and fake data and the generator becomes a pro at creating data very similar to the training data.</a:t>
            </a:r>
          </a:p>
          <a:p>
            <a:pPr algn="just"/>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9CFDC0A-D76E-52D3-D2A2-E96768A26AD6}"/>
              </a:ext>
            </a:extLst>
          </p:cNvPr>
          <p:cNvPicPr>
            <a:picLocks noChangeAspect="1"/>
          </p:cNvPicPr>
          <p:nvPr/>
        </p:nvPicPr>
        <p:blipFill>
          <a:blip r:embed="rId2"/>
          <a:stretch>
            <a:fillRect/>
          </a:stretch>
        </p:blipFill>
        <p:spPr>
          <a:xfrm>
            <a:off x="2209800" y="2600239"/>
            <a:ext cx="7772400" cy="746150"/>
          </a:xfrm>
          <a:prstGeom prst="rect">
            <a:avLst/>
          </a:prstGeom>
        </p:spPr>
      </p:pic>
    </p:spTree>
    <p:extLst>
      <p:ext uri="{BB962C8B-B14F-4D97-AF65-F5344CB8AC3E}">
        <p14:creationId xmlns:p14="http://schemas.microsoft.com/office/powerpoint/2010/main" val="1544447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5872FB-5579-77EB-EABF-F72E796499AC}"/>
              </a:ext>
            </a:extLst>
          </p:cNvPr>
          <p:cNvSpPr txBox="1"/>
          <p:nvPr/>
        </p:nvSpPr>
        <p:spPr>
          <a:xfrm>
            <a:off x="263769" y="386861"/>
            <a:ext cx="11394831" cy="5632311"/>
          </a:xfrm>
          <a:prstGeom prst="rect">
            <a:avLst/>
          </a:prstGeom>
          <a:noFill/>
        </p:spPr>
        <p:txBody>
          <a:bodyPr wrap="square" rtlCol="0">
            <a:spAutoFit/>
          </a:bodyPr>
          <a:lstStyle/>
          <a:p>
            <a:r>
              <a:rPr lang="en-IN" sz="2400" dirty="0">
                <a:effectLst/>
                <a:latin typeface="Times New Roman" panose="02020603050405020304" pitchFamily="18" charset="0"/>
                <a:cs typeface="Times New Roman" panose="02020603050405020304" pitchFamily="18" charset="0"/>
              </a:rPr>
              <a:t>Gradient descent algorithms</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have worked well in training DL models, but they have some severe drawbacks:</a:t>
            </a:r>
            <a:br>
              <a:rPr lang="en-IN" sz="2400" dirty="0">
                <a:effectLst/>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1.  </a:t>
            </a:r>
            <a:r>
              <a:rPr lang="en-IN" sz="2400" dirty="0">
                <a:effectLst/>
                <a:latin typeface="Times New Roman" panose="02020603050405020304" pitchFamily="18" charset="0"/>
                <a:cs typeface="Times New Roman" panose="02020603050405020304" pitchFamily="18" charset="0"/>
              </a:rPr>
              <a:t>The performance of the optimizer used depends greatly on the learning rate and other constants. If you change them even slightly, there is a big possibility that the network may not converge.</a:t>
            </a:r>
            <a:br>
              <a:rPr lang="en-IN" sz="2400" dirty="0">
                <a:effectLst/>
                <a:latin typeface="Times New Roman" panose="02020603050405020304" pitchFamily="18" charset="0"/>
                <a:cs typeface="Times New Roman" panose="02020603050405020304" pitchFamily="18" charset="0"/>
              </a:rPr>
            </a:br>
            <a:endParaRPr lang="en-IN" sz="2400" dirty="0">
              <a:effectLst/>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2. Since these methods are based on derivatives, they do not work for discrete data.</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3. We cannot reliably apply it when the objective function is non-convex, which is the case in many DL networks. The presence of many hidden layers can result in many local minima, and there is a strong possibility that the model gets stuck in a local minimum.</a:t>
            </a: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1218945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EE1D6-4F68-704A-4FDD-CB26A40D8A9A}"/>
              </a:ext>
            </a:extLst>
          </p:cNvPr>
          <p:cNvPicPr>
            <a:picLocks noChangeAspect="1"/>
          </p:cNvPicPr>
          <p:nvPr/>
        </p:nvPicPr>
        <p:blipFill>
          <a:blip r:embed="rId2"/>
          <a:stretch>
            <a:fillRect/>
          </a:stretch>
        </p:blipFill>
        <p:spPr>
          <a:xfrm>
            <a:off x="1682261" y="52754"/>
            <a:ext cx="7772400" cy="3839503"/>
          </a:xfrm>
          <a:prstGeom prst="rect">
            <a:avLst/>
          </a:prstGeom>
        </p:spPr>
      </p:pic>
      <p:sp>
        <p:nvSpPr>
          <p:cNvPr id="5" name="TextBox 4">
            <a:extLst>
              <a:ext uri="{FF2B5EF4-FFF2-40B4-BE49-F238E27FC236}">
                <a16:creationId xmlns:a16="http://schemas.microsoft.com/office/drawing/2014/main" id="{E9FD56BE-35F3-455D-39B2-C0E5FDF2E837}"/>
              </a:ext>
            </a:extLst>
          </p:cNvPr>
          <p:cNvSpPr txBox="1"/>
          <p:nvPr/>
        </p:nvSpPr>
        <p:spPr>
          <a:xfrm>
            <a:off x="498230" y="3892257"/>
            <a:ext cx="11693770" cy="646331"/>
          </a:xfrm>
          <a:prstGeom prst="rect">
            <a:avLst/>
          </a:prstGeom>
          <a:noFill/>
        </p:spPr>
        <p:txBody>
          <a:bodyPr wrap="square">
            <a:spAutoFit/>
          </a:bodyPr>
          <a:lstStyle/>
          <a:p>
            <a:r>
              <a:rPr lang="en-IN" i="1" dirty="0">
                <a:latin typeface="Times New Roman" panose="02020603050405020304" pitchFamily="18" charset="0"/>
                <a:cs typeface="Times New Roman" panose="02020603050405020304" pitchFamily="18" charset="0"/>
              </a:rPr>
              <a:t>Figure: </a:t>
            </a:r>
            <a:r>
              <a:rPr lang="en-IN" i="1" dirty="0">
                <a:effectLst/>
                <a:latin typeface="Times New Roman" panose="02020603050405020304" pitchFamily="18" charset="0"/>
                <a:cs typeface="Times New Roman" panose="02020603050405020304" pitchFamily="18" charset="0"/>
              </a:rPr>
              <a:t>A cost function with many local minima. The one on the left is the surface plot and the one on the right shows the contour plot of the same cost function. The dark red points in</a:t>
            </a:r>
            <a:r>
              <a:rPr lang="en-IN" dirty="0">
                <a:latin typeface="Times New Roman" panose="02020603050405020304" pitchFamily="18" charset="0"/>
                <a:cs typeface="Times New Roman" panose="02020603050405020304" pitchFamily="18" charset="0"/>
              </a:rPr>
              <a:t> </a:t>
            </a:r>
            <a:r>
              <a:rPr lang="en-IN" i="1" dirty="0">
                <a:effectLst/>
                <a:latin typeface="Times New Roman" panose="02020603050405020304" pitchFamily="18" charset="0"/>
                <a:cs typeface="Times New Roman" panose="02020603050405020304" pitchFamily="18" charset="0"/>
              </a:rPr>
              <a:t>the image correspond to minima.</a:t>
            </a:r>
            <a:endParaRPr lang="en-IN" dirty="0">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4733692-EFA2-7B6E-2F1A-A03D614AACB9}"/>
              </a:ext>
            </a:extLst>
          </p:cNvPr>
          <p:cNvSpPr txBox="1"/>
          <p:nvPr/>
        </p:nvSpPr>
        <p:spPr>
          <a:xfrm>
            <a:off x="826477" y="4695092"/>
            <a:ext cx="11095892" cy="2031325"/>
          </a:xfrm>
          <a:prstGeom prst="rect">
            <a:avLst/>
          </a:prstGeom>
          <a:noFill/>
        </p:spPr>
        <p:txBody>
          <a:bodyPr wrap="square" rtlCol="0">
            <a:spAutoFit/>
          </a:bodyPr>
          <a:lstStyle/>
          <a:p>
            <a:r>
              <a:rPr lang="en-IN" dirty="0">
                <a:effectLst/>
                <a:latin typeface="Times New Roman" panose="02020603050405020304" pitchFamily="18" charset="0"/>
                <a:cs typeface="Times New Roman" panose="02020603050405020304" pitchFamily="18" charset="0"/>
              </a:rPr>
              <a:t>There are many variants of the gradient descent method, and the most popular of them are</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available in the TensorFlow optimizers, including the following:</a:t>
            </a:r>
          </a:p>
          <a:p>
            <a:pPr marL="285750"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Stochastic gradient optimizer</a:t>
            </a:r>
          </a:p>
          <a:p>
            <a:pPr marL="285750"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Adam optimizer</a:t>
            </a:r>
          </a:p>
          <a:p>
            <a:pPr marL="285750" indent="-285750">
              <a:buFont typeface="Arial" panose="020B0604020202020204" pitchFamily="34" charset="0"/>
              <a:buChar char="•"/>
            </a:pPr>
            <a:r>
              <a:rPr lang="en-IN" dirty="0" err="1">
                <a:effectLst/>
                <a:latin typeface="Times New Roman" panose="02020603050405020304" pitchFamily="18" charset="0"/>
                <a:cs typeface="Times New Roman" panose="02020603050405020304" pitchFamily="18" charset="0"/>
              </a:rPr>
              <a:t>Adagrad</a:t>
            </a:r>
            <a:r>
              <a:rPr lang="en-IN" dirty="0">
                <a:effectLst/>
                <a:latin typeface="Times New Roman" panose="02020603050405020304" pitchFamily="18" charset="0"/>
                <a:cs typeface="Times New Roman" panose="02020603050405020304" pitchFamily="18" charset="0"/>
              </a:rPr>
              <a:t> optimizer</a:t>
            </a:r>
          </a:p>
          <a:p>
            <a:pPr marL="285750" indent="-285750">
              <a:buFont typeface="Arial" panose="020B0604020202020204" pitchFamily="34" charset="0"/>
              <a:buChar char="•"/>
            </a:pPr>
            <a:r>
              <a:rPr lang="en-IN" dirty="0" err="1">
                <a:effectLst/>
                <a:latin typeface="Times New Roman" panose="02020603050405020304" pitchFamily="18" charset="0"/>
                <a:cs typeface="Times New Roman" panose="02020603050405020304" pitchFamily="18" charset="0"/>
              </a:rPr>
              <a:t>RMSProp</a:t>
            </a:r>
            <a:r>
              <a:rPr lang="en-IN" dirty="0">
                <a:effectLst/>
                <a:latin typeface="Times New Roman" panose="02020603050405020304" pitchFamily="18" charset="0"/>
                <a:cs typeface="Times New Roman" panose="02020603050405020304" pitchFamily="18" charset="0"/>
              </a:rPr>
              <a:t> optimizer</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4986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19E8-A664-E9C7-0E5C-BF2C2CCACB0C}"/>
              </a:ext>
            </a:extLst>
          </p:cNvPr>
          <p:cNvSpPr>
            <a:spLocks noGrp="1"/>
          </p:cNvSpPr>
          <p:nvPr>
            <p:ph type="title"/>
          </p:nvPr>
        </p:nvSpPr>
        <p:spPr>
          <a:xfrm>
            <a:off x="615462" y="365126"/>
            <a:ext cx="10738338" cy="813044"/>
          </a:xfrm>
        </p:spPr>
        <p:txBody>
          <a:bodyPr/>
          <a:lstStyle/>
          <a:p>
            <a:r>
              <a:rPr lang="en-IN" dirty="0">
                <a:effectLst/>
                <a:latin typeface="Times New Roman" panose="02020603050405020304" pitchFamily="18" charset="0"/>
                <a:cs typeface="Times New Roman" panose="02020603050405020304" pitchFamily="18" charset="0"/>
              </a:rPr>
              <a:t>Newton-Raphson method</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6B85E86-F765-75C0-62C7-26DDC5032C50}"/>
              </a:ext>
            </a:extLst>
          </p:cNvPr>
          <p:cNvPicPr>
            <a:picLocks noChangeAspect="1"/>
          </p:cNvPicPr>
          <p:nvPr/>
        </p:nvPicPr>
        <p:blipFill>
          <a:blip r:embed="rId2"/>
          <a:stretch>
            <a:fillRect/>
          </a:stretch>
        </p:blipFill>
        <p:spPr>
          <a:xfrm>
            <a:off x="1969477" y="1250949"/>
            <a:ext cx="8458199" cy="5515518"/>
          </a:xfrm>
          <a:prstGeom prst="rect">
            <a:avLst/>
          </a:prstGeom>
        </p:spPr>
      </p:pic>
    </p:spTree>
    <p:extLst>
      <p:ext uri="{BB962C8B-B14F-4D97-AF65-F5344CB8AC3E}">
        <p14:creationId xmlns:p14="http://schemas.microsoft.com/office/powerpoint/2010/main" val="3046256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7257</TotalTime>
  <Words>5737</Words>
  <Application>Microsoft Macintosh PowerPoint</Application>
  <PresentationFormat>Widescreen</PresentationFormat>
  <Paragraphs>436</Paragraphs>
  <Slides>62</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1" baseType="lpstr">
      <vt:lpstr>Arial</vt:lpstr>
      <vt:lpstr>Calibri</vt:lpstr>
      <vt:lpstr>Calibri Light</vt:lpstr>
      <vt:lpstr>Helvetica</vt:lpstr>
      <vt:lpstr>Symbol</vt:lpstr>
      <vt:lpstr>Tahoma</vt:lpstr>
      <vt:lpstr>Times New Roman</vt:lpstr>
      <vt:lpstr>Office Theme</vt:lpstr>
      <vt:lpstr>Equation</vt:lpstr>
      <vt:lpstr>UNIT-IV</vt:lpstr>
      <vt:lpstr>Optimization</vt:lpstr>
      <vt:lpstr>PowerPoint Presentation</vt:lpstr>
      <vt:lpstr>PowerPoint Presentation</vt:lpstr>
      <vt:lpstr>Deterministic and analytic methods</vt:lpstr>
      <vt:lpstr>Gradient descent method</vt:lpstr>
      <vt:lpstr>PowerPoint Presentation</vt:lpstr>
      <vt:lpstr>PowerPoint Presentation</vt:lpstr>
      <vt:lpstr>Newton-Raphson method</vt:lpstr>
      <vt:lpstr>PowerPoint Presentation</vt:lpstr>
      <vt:lpstr>PowerPoint Presentation</vt:lpstr>
      <vt:lpstr>PowerPoint Presentation</vt:lpstr>
      <vt:lpstr>PowerPoint Presentation</vt:lpstr>
      <vt:lpstr>PowerPoint Presentation</vt:lpstr>
      <vt:lpstr>Introduction to Genetic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One-Step Q-Learning Algo</vt:lpstr>
      <vt:lpstr>A Simple Example  (of Q-learning - with updates after each step, ie N =1)</vt:lpstr>
      <vt:lpstr>A Simple Example (Step 1)  S0  S2</vt:lpstr>
      <vt:lpstr>A Simple Example (Step 2)   S2  S4</vt:lpstr>
      <vt:lpstr>A Simple Example (Step ) </vt:lpstr>
      <vt:lpstr>Q-Learning:  Implementation Details</vt:lpstr>
      <vt:lpstr>Deep Q-Networks (DQN)</vt:lpstr>
      <vt:lpstr>Q-Networks</vt:lpstr>
      <vt:lpstr>Experience Replay</vt:lpstr>
      <vt:lpstr>State representation</vt:lpstr>
      <vt:lpstr>Q-Network Training</vt:lpstr>
      <vt:lpstr>Loss Function Gradient Derivation</vt:lpstr>
      <vt:lpstr>DQN Algorithm</vt:lpstr>
      <vt:lpstr>What are Policy Gradient Methods?</vt:lpstr>
      <vt:lpstr>Policy-based Reinforcement Learning</vt:lpstr>
      <vt:lpstr>Notation</vt:lpstr>
      <vt:lpstr>Policy Approximation</vt:lpstr>
      <vt:lpstr>Types of Policy Gradient Method</vt:lpstr>
      <vt:lpstr>Finite Difference Policy Gradient</vt:lpstr>
      <vt:lpstr>REINFORCE: Monte Carlo Policy Gradient</vt:lpstr>
      <vt:lpstr>REINFORCE Properties</vt:lpstr>
      <vt:lpstr>Actor-Critic Methods</vt:lpstr>
      <vt:lpstr>One-step Actor-Critic Update Rules</vt:lpstr>
      <vt:lpstr>Generative Models for IoT</vt:lpstr>
      <vt:lpstr>Generating images using VAEs</vt:lpstr>
      <vt:lpstr>PowerPoint Presentation</vt:lpstr>
      <vt:lpstr>GANs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sherin.shibi sherin.shibi</dc:creator>
  <cp:lastModifiedBy>sherin.shibi sherin.shibi</cp:lastModifiedBy>
  <cp:revision>134</cp:revision>
  <dcterms:created xsi:type="dcterms:W3CDTF">2023-09-25T09:12:37Z</dcterms:created>
  <dcterms:modified xsi:type="dcterms:W3CDTF">2023-10-12T10:33:02Z</dcterms:modified>
</cp:coreProperties>
</file>